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4"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1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000000"/>
          </p15:clr>
        </p15:guide>
        <p15:guide id="2" pos="383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D40095-9473-4F88-8473-FE15AE6D03F7}">
  <a:tblStyle styleId="{E7D40095-9473-4F88-8473-FE15AE6D03F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CE6"/>
          </a:solidFill>
        </a:fill>
      </a:tcStyle>
    </a:wholeTbl>
    <a:band1H>
      <a:tcTxStyle/>
      <a:tcStyle>
        <a:tcBdr/>
        <a:fill>
          <a:solidFill>
            <a:srgbClr val="F5D8CA"/>
          </a:solidFill>
        </a:fill>
      </a:tcStyle>
    </a:band1H>
    <a:band2H>
      <a:tcTxStyle/>
      <a:tcStyle>
        <a:tcBdr/>
      </a:tcStyle>
    </a:band2H>
    <a:band1V>
      <a:tcTxStyle/>
      <a:tcStyle>
        <a:tcBdr/>
        <a:fill>
          <a:solidFill>
            <a:srgbClr val="F5D8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guide orient="horz" pos="215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0" name="Google Shape;2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0" name="Google Shape;2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7" name="Google Shape;2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96" name="Google Shape;2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12" name="Google Shape;3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0" name="Google Shape;3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9" name="Google Shape;3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7" name="Google Shape;3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45" name="Google Shape;3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3" name="Google Shape;35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7" name="Google Shape;3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91" name="Google Shape;39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08" name="Google Shape;40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18" name="Google Shape;4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42" name="Google Shape;44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49" name="Google Shape;4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6" name="Google Shape;45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63" name="Google Shape;46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0" name="Google Shape;47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9" name="Google Shape;47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8" name="Google Shape;48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96" name="Google Shape;49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04" name="Google Shape;5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12" name="Google Shape;51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20" name="Google Shape;52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28" name="Google Shape;5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36" name="Google Shape;53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44" name="Google Shape;54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52" name="Google Shape;55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0" name="Google Shape;56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8" name="Google Shape;56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76" name="Google Shape;5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84" name="Google Shape;58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92" name="Google Shape;59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00" name="Google Shape;60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08" name="Google Shape;60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9" name="Google Shape;1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16" name="Google Shape;61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24" name="Google Shape;62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32" name="Google Shape;63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40" name="Google Shape;64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48" name="Google Shape;64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5" name="Google Shape;6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63" name="Google Shape;66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19" name="Google Shape;2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27" name="Google Shape;2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84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80004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108903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41840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85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87198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32106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5465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767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3658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15864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3550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3"/>
          <p:cNvSpPr/>
          <p:nvPr/>
        </p:nvSpPr>
        <p:spPr>
          <a:xfrm>
            <a:off x="0" y="634193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7" name="Google Shape;107;p1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08" name="Google Shape;108;p13"/>
          <p:cNvSpPr/>
          <p:nvPr/>
        </p:nvSpPr>
        <p:spPr>
          <a:xfrm>
            <a:off x="1507"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13"/>
          <p:cNvSpPr/>
          <p:nvPr/>
        </p:nvSpPr>
        <p:spPr>
          <a:xfrm>
            <a:off x="1507" y="4953000"/>
            <a:ext cx="12188952" cy="19050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3"/>
          <p:cNvSpPr txBox="1"/>
          <p:nvPr/>
        </p:nvSpPr>
        <p:spPr>
          <a:xfrm>
            <a:off x="1066800" y="5252936"/>
            <a:ext cx="10058400" cy="1028715"/>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000000"/>
              </a:buClr>
              <a:buSzPts val="3000"/>
              <a:buFont typeface="Arial"/>
              <a:buNone/>
            </a:pPr>
            <a:r>
              <a:rPr lang="en-US" sz="3000" b="1" i="0" u="none" strike="noStrike" cap="none" dirty="0">
                <a:latin typeface="Times New Roman"/>
                <a:ea typeface="Times New Roman"/>
                <a:cs typeface="Times New Roman"/>
                <a:sym typeface="Times New Roman"/>
              </a:rPr>
              <a:t>ONLINE BUS BOOKING SYSTEM</a:t>
            </a:r>
            <a:endParaRPr sz="3000" b="0" i="0" u="none" strike="noStrike" cap="none" dirty="0">
              <a:latin typeface="Times New Roman"/>
              <a:ea typeface="Times New Roman"/>
              <a:cs typeface="Times New Roman"/>
              <a:sym typeface="Times New Roman"/>
            </a:endParaRPr>
          </a:p>
          <a:p>
            <a:pPr marL="0" marR="0" lvl="0" indent="0" algn="ctr" rtl="0">
              <a:lnSpc>
                <a:spcPct val="85000"/>
              </a:lnSpc>
              <a:spcBef>
                <a:spcPts val="600"/>
              </a:spcBef>
              <a:spcAft>
                <a:spcPts val="0"/>
              </a:spcAft>
              <a:buClr>
                <a:srgbClr val="000000"/>
              </a:buClr>
              <a:buSzPts val="3000"/>
              <a:buFont typeface="Arial"/>
              <a:buNone/>
            </a:pPr>
            <a:r>
              <a:rPr lang="en-US" sz="3000" b="1" i="0" u="none" strike="noStrike" cap="none" dirty="0">
                <a:latin typeface="Times New Roman"/>
                <a:ea typeface="Times New Roman"/>
                <a:cs typeface="Times New Roman"/>
                <a:sym typeface="Times New Roman"/>
              </a:rPr>
              <a:t>GROUP- 02</a:t>
            </a:r>
            <a:endParaRPr sz="3000" b="0" i="0" u="none" strike="noStrike" cap="none" dirty="0">
              <a:latin typeface="Times New Roman"/>
              <a:ea typeface="Times New Roman"/>
              <a:cs typeface="Times New Roman"/>
              <a:sym typeface="Times New Roman"/>
            </a:endParaRPr>
          </a:p>
        </p:txBody>
      </p:sp>
      <p:sp>
        <p:nvSpPr>
          <p:cNvPr id="111" name="Google Shape;111;p13"/>
          <p:cNvSpPr/>
          <p:nvPr/>
        </p:nvSpPr>
        <p:spPr>
          <a:xfrm>
            <a:off x="1507" y="4906176"/>
            <a:ext cx="12188952" cy="6400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3"/>
          <p:cNvSpPr txBox="1"/>
          <p:nvPr/>
        </p:nvSpPr>
        <p:spPr>
          <a:xfrm>
            <a:off x="757084" y="1602658"/>
            <a:ext cx="6282813" cy="13310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51"/>
              <a:buFont typeface="Arial"/>
              <a:buNone/>
            </a:pPr>
            <a:r>
              <a:rPr lang="en-US" sz="8050" b="1" dirty="0">
                <a:solidFill>
                  <a:srgbClr val="C00000"/>
                </a:solidFill>
                <a:latin typeface="Times New Roman"/>
                <a:ea typeface="Times New Roman"/>
                <a:cs typeface="Times New Roman"/>
                <a:sym typeface="Times New Roman"/>
              </a:rPr>
              <a:t> </a:t>
            </a:r>
            <a:r>
              <a:rPr lang="en-US" sz="8000" b="1" dirty="0" err="1">
                <a:solidFill>
                  <a:srgbClr val="C00000"/>
                </a:solidFill>
                <a:latin typeface="Times New Roman"/>
                <a:ea typeface="Times New Roman"/>
                <a:cs typeface="Times New Roman"/>
                <a:sym typeface="Times New Roman"/>
              </a:rPr>
              <a:t>B</a:t>
            </a:r>
            <a:r>
              <a:rPr lang="en-US" sz="8000" b="1" dirty="0" err="1">
                <a:latin typeface="Times New Roman"/>
                <a:ea typeface="Times New Roman"/>
                <a:cs typeface="Times New Roman"/>
                <a:sym typeface="Times New Roman"/>
              </a:rPr>
              <a:t>ook</a:t>
            </a:r>
            <a:r>
              <a:rPr lang="en-US" sz="8000" b="1" dirty="0" err="1">
                <a:solidFill>
                  <a:srgbClr val="C00000"/>
                </a:solidFill>
                <a:latin typeface="Times New Roman"/>
                <a:ea typeface="Times New Roman"/>
                <a:cs typeface="Times New Roman"/>
                <a:sym typeface="Times New Roman"/>
              </a:rPr>
              <a:t>M</a:t>
            </a:r>
            <a:r>
              <a:rPr lang="en-US" sz="8000" b="1" dirty="0" err="1">
                <a:latin typeface="Times New Roman"/>
                <a:ea typeface="Times New Roman"/>
                <a:cs typeface="Times New Roman"/>
                <a:sym typeface="Times New Roman"/>
              </a:rPr>
              <a:t>y</a:t>
            </a:r>
            <a:r>
              <a:rPr lang="en-US" sz="8000" b="1" dirty="0" err="1">
                <a:solidFill>
                  <a:srgbClr val="C00000"/>
                </a:solidFill>
                <a:latin typeface="Times New Roman"/>
                <a:ea typeface="Times New Roman"/>
                <a:cs typeface="Times New Roman"/>
                <a:sym typeface="Times New Roman"/>
              </a:rPr>
              <a:t>B</a:t>
            </a:r>
            <a:r>
              <a:rPr lang="en-US" sz="8000" b="1" dirty="0" err="1">
                <a:latin typeface="Times New Roman"/>
                <a:ea typeface="Times New Roman"/>
                <a:cs typeface="Times New Roman"/>
                <a:sym typeface="Times New Roman"/>
              </a:rPr>
              <a:t>us</a:t>
            </a:r>
            <a:endParaRPr sz="8000" b="1" i="0" u="none" strike="noStrike" cap="none"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0EB8C88-D102-7724-F954-215A04D5D9A7}"/>
              </a:ext>
            </a:extLst>
          </p:cNvPr>
          <p:cNvPicPr>
            <a:picLocks noChangeAspect="1"/>
          </p:cNvPicPr>
          <p:nvPr/>
        </p:nvPicPr>
        <p:blipFill>
          <a:blip r:embed="rId3"/>
          <a:stretch>
            <a:fillRect/>
          </a:stretch>
        </p:blipFill>
        <p:spPr>
          <a:xfrm>
            <a:off x="6764594" y="678427"/>
            <a:ext cx="4670321" cy="3713672"/>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p:nvPr/>
        </p:nvSpPr>
        <p:spPr>
          <a:xfrm>
            <a:off x="3942736" y="252276"/>
            <a:ext cx="5469084"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dirty="0">
                <a:solidFill>
                  <a:srgbClr val="1F8084"/>
                </a:solidFill>
                <a:latin typeface="Times New Roman"/>
                <a:ea typeface="Times New Roman"/>
                <a:cs typeface="Times New Roman"/>
                <a:sym typeface="Times New Roman"/>
              </a:rPr>
              <a:t>POJO</a:t>
            </a:r>
            <a:r>
              <a:rPr lang="en-US" sz="3600" b="1" i="0" u="none" strike="noStrike" cap="none" dirty="0">
                <a:solidFill>
                  <a:srgbClr val="1F8084"/>
                </a:solidFill>
                <a:latin typeface="Times New Roman"/>
                <a:ea typeface="Times New Roman"/>
                <a:cs typeface="Times New Roman"/>
                <a:sym typeface="Times New Roman"/>
              </a:rPr>
              <a:t> MODULE</a:t>
            </a:r>
            <a:r>
              <a:rPr lang="en-US" sz="3600" b="1" i="0" u="none" strike="noStrike" cap="none" dirty="0">
                <a:solidFill>
                  <a:schemeClr val="dk1"/>
                </a:solidFill>
                <a:latin typeface="Times New Roman"/>
                <a:ea typeface="Times New Roman"/>
                <a:cs typeface="Times New Roman"/>
                <a:sym typeface="Times New Roman"/>
              </a:rPr>
              <a:t> </a:t>
            </a:r>
            <a:endParaRPr sz="3600" b="0" i="0" u="none" strike="noStrike" cap="none" dirty="0">
              <a:solidFill>
                <a:schemeClr val="dk1"/>
              </a:solidFill>
              <a:latin typeface="Calibri"/>
              <a:ea typeface="Calibri"/>
              <a:cs typeface="Calibri"/>
              <a:sym typeface="Calibri"/>
            </a:endParaRPr>
          </a:p>
        </p:txBody>
      </p:sp>
      <p:sp>
        <p:nvSpPr>
          <p:cNvPr id="245" name="Google Shape;245;p22"/>
          <p:cNvSpPr txBox="1"/>
          <p:nvPr/>
        </p:nvSpPr>
        <p:spPr>
          <a:xfrm>
            <a:off x="260753" y="898776"/>
            <a:ext cx="11155500" cy="5509160"/>
          </a:xfrm>
          <a:prstGeom prst="rect">
            <a:avLst/>
          </a:prstGeom>
          <a:noFill/>
          <a:ln>
            <a:noFill/>
          </a:ln>
        </p:spPr>
        <p:txBody>
          <a:bodyPr spcFirstLastPara="1" wrap="square" lIns="91425" tIns="45700" rIns="91425" bIns="45700" anchor="t" anchorCtr="0">
            <a:spAutoFit/>
          </a:bodyPr>
          <a:lstStyle/>
          <a:p>
            <a:pPr marL="457200" marR="0" lvl="0" indent="-368300" algn="just" rtl="0">
              <a:lnSpc>
                <a:spcPct val="100000"/>
              </a:lnSpc>
              <a:spcBef>
                <a:spcPts val="0"/>
              </a:spcBef>
              <a:spcAft>
                <a:spcPts val="0"/>
              </a:spcAft>
              <a:buClr>
                <a:schemeClr val="dk1"/>
              </a:buClr>
              <a:buSzPts val="2200"/>
              <a:buFont typeface="Times New Roman"/>
              <a:buChar char="●"/>
            </a:pPr>
            <a:r>
              <a:rPr lang="en-US" sz="2200" dirty="0">
                <a:solidFill>
                  <a:schemeClr val="dk1"/>
                </a:solidFill>
                <a:latin typeface="Times New Roman"/>
                <a:ea typeface="Times New Roman"/>
                <a:cs typeface="Times New Roman"/>
                <a:sym typeface="Times New Roman"/>
              </a:rPr>
              <a:t>POJO</a:t>
            </a:r>
            <a:r>
              <a:rPr lang="en-US" sz="2200" b="0" i="0" u="none" strike="noStrike" cap="none" dirty="0">
                <a:solidFill>
                  <a:schemeClr val="dk1"/>
                </a:solidFill>
                <a:latin typeface="Times New Roman"/>
                <a:ea typeface="Times New Roman"/>
                <a:cs typeface="Times New Roman"/>
                <a:sym typeface="Times New Roman"/>
              </a:rPr>
              <a:t> module defines the basic entities required for this application that are stored in the database. Each </a:t>
            </a:r>
            <a:r>
              <a:rPr lang="en-US" sz="2200" dirty="0">
                <a:solidFill>
                  <a:schemeClr val="dk1"/>
                </a:solidFill>
                <a:latin typeface="Times New Roman"/>
                <a:ea typeface="Times New Roman"/>
                <a:cs typeface="Times New Roman"/>
                <a:sym typeface="Times New Roman"/>
              </a:rPr>
              <a:t>POJO</a:t>
            </a:r>
            <a:r>
              <a:rPr lang="en-US" sz="2200" b="0" i="0" u="none" strike="noStrike" cap="none" dirty="0">
                <a:solidFill>
                  <a:schemeClr val="dk1"/>
                </a:solidFill>
                <a:latin typeface="Times New Roman"/>
                <a:ea typeface="Times New Roman"/>
                <a:cs typeface="Times New Roman"/>
                <a:sym typeface="Times New Roman"/>
              </a:rPr>
              <a:t> is represented in the form of tables in the Database.</a:t>
            </a:r>
          </a:p>
          <a:p>
            <a:pPr marL="88900" marR="0" lvl="0" algn="just" rtl="0">
              <a:lnSpc>
                <a:spcPct val="100000"/>
              </a:lnSpc>
              <a:spcBef>
                <a:spcPts val="0"/>
              </a:spcBef>
              <a:spcAft>
                <a:spcPts val="0"/>
              </a:spcAft>
              <a:buClr>
                <a:schemeClr val="dk1"/>
              </a:buClr>
              <a:buSzPts val="2200"/>
            </a:pPr>
            <a:endParaRPr sz="2200" b="0" i="0" u="none" strike="noStrike" cap="none" dirty="0">
              <a:solidFill>
                <a:schemeClr val="dk1"/>
              </a:solidFill>
              <a:latin typeface="Times New Roman"/>
              <a:ea typeface="Times New Roman"/>
              <a:cs typeface="Times New Roman"/>
              <a:sym typeface="Times New Roman"/>
            </a:endParaRPr>
          </a:p>
          <a:p>
            <a:pPr marL="457200" marR="0" lvl="0" indent="-368300" algn="l" rtl="0">
              <a:lnSpc>
                <a:spcPct val="100000"/>
              </a:lnSpc>
              <a:spcBef>
                <a:spcPts val="0"/>
              </a:spcBef>
              <a:spcAft>
                <a:spcPts val="0"/>
              </a:spcAft>
              <a:buClr>
                <a:schemeClr val="dk1"/>
              </a:buClr>
              <a:buSzPts val="2200"/>
              <a:buFont typeface="Times New Roman"/>
              <a:buChar char="●"/>
            </a:pPr>
            <a:r>
              <a:rPr lang="en-US" sz="2200" b="0" i="0" u="none" strike="noStrike" cap="none" dirty="0">
                <a:solidFill>
                  <a:schemeClr val="dk1"/>
                </a:solidFill>
                <a:latin typeface="Times New Roman"/>
                <a:ea typeface="Times New Roman"/>
                <a:cs typeface="Times New Roman"/>
                <a:sym typeface="Times New Roman"/>
              </a:rPr>
              <a:t>Those </a:t>
            </a:r>
            <a:r>
              <a:rPr lang="en-US" sz="2200" dirty="0">
                <a:solidFill>
                  <a:schemeClr val="dk1"/>
                </a:solidFill>
                <a:latin typeface="Times New Roman"/>
                <a:ea typeface="Times New Roman"/>
                <a:cs typeface="Times New Roman"/>
                <a:sym typeface="Times New Roman"/>
              </a:rPr>
              <a:t>POJOs</a:t>
            </a:r>
            <a:r>
              <a:rPr lang="en-US" sz="2200" b="0" i="0" u="none" strike="noStrike" cap="none" dirty="0">
                <a:solidFill>
                  <a:schemeClr val="dk1"/>
                </a:solidFill>
                <a:latin typeface="Times New Roman"/>
                <a:ea typeface="Times New Roman"/>
                <a:cs typeface="Times New Roman"/>
                <a:sym typeface="Times New Roman"/>
              </a:rPr>
              <a:t> are :</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1F8084"/>
                </a:solidFill>
                <a:latin typeface="Times New Roman"/>
                <a:ea typeface="Times New Roman"/>
                <a:cs typeface="Times New Roman"/>
                <a:sym typeface="Times New Roman"/>
              </a:rPr>
              <a:t>Admin:</a:t>
            </a:r>
            <a:r>
              <a:rPr lang="en-US" sz="2200" b="0" i="0" u="none" strike="noStrike" cap="none" dirty="0">
                <a:solidFill>
                  <a:schemeClr val="dk1"/>
                </a:solidFill>
                <a:latin typeface="Times New Roman"/>
                <a:ea typeface="Times New Roman"/>
                <a:cs typeface="Times New Roman"/>
                <a:sym typeface="Times New Roman"/>
              </a:rPr>
              <a:t> Defines the Admin </a:t>
            </a:r>
            <a:r>
              <a:rPr lang="en-US" sz="2200" dirty="0">
                <a:solidFill>
                  <a:schemeClr val="dk1"/>
                </a:solidFill>
                <a:latin typeface="Times New Roman"/>
                <a:ea typeface="Times New Roman"/>
                <a:cs typeface="Times New Roman"/>
                <a:sym typeface="Times New Roman"/>
              </a:rPr>
              <a:t>POJO</a:t>
            </a:r>
            <a:r>
              <a:rPr lang="en-US" sz="2200" b="0" i="0" u="none" strike="noStrike" cap="none" dirty="0">
                <a:solidFill>
                  <a:schemeClr val="dk1"/>
                </a:solidFill>
                <a:latin typeface="Times New Roman"/>
                <a:ea typeface="Times New Roman"/>
                <a:cs typeface="Times New Roman"/>
                <a:sym typeface="Times New Roman"/>
              </a:rPr>
              <a:t> with 3 properties which are Admin ID, Admin Name and Password.</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1F8084"/>
                </a:solidFill>
                <a:latin typeface="Times New Roman"/>
                <a:ea typeface="Times New Roman"/>
                <a:cs typeface="Times New Roman"/>
                <a:sym typeface="Times New Roman"/>
              </a:rPr>
              <a:t>Booking Details</a:t>
            </a:r>
            <a:r>
              <a:rPr lang="en-US" sz="2200" b="1" i="0" u="none" strike="noStrike" cap="none" dirty="0">
                <a:solidFill>
                  <a:schemeClr val="dk1"/>
                </a:solidFill>
                <a:latin typeface="Times New Roman"/>
                <a:ea typeface="Times New Roman"/>
                <a:cs typeface="Times New Roman"/>
                <a:sym typeface="Times New Roman"/>
              </a:rPr>
              <a:t>:</a:t>
            </a:r>
            <a:r>
              <a:rPr lang="en-US" sz="2200" b="0" i="0" u="none" strike="noStrike" cap="none" dirty="0">
                <a:solidFill>
                  <a:schemeClr val="dk1"/>
                </a:solidFill>
                <a:latin typeface="Times New Roman"/>
                <a:ea typeface="Times New Roman"/>
                <a:cs typeface="Times New Roman"/>
                <a:sym typeface="Times New Roman"/>
              </a:rPr>
              <a:t> Defines the </a:t>
            </a:r>
            <a:r>
              <a:rPr lang="en-US" sz="2200" dirty="0">
                <a:solidFill>
                  <a:schemeClr val="dk1"/>
                </a:solidFill>
                <a:latin typeface="Times New Roman"/>
                <a:ea typeface="Times New Roman"/>
                <a:cs typeface="Times New Roman"/>
                <a:sym typeface="Times New Roman"/>
              </a:rPr>
              <a:t>POJO</a:t>
            </a:r>
            <a:r>
              <a:rPr lang="en-US" sz="2200" b="0" i="0" u="none" strike="noStrike" cap="none" dirty="0">
                <a:solidFill>
                  <a:schemeClr val="dk1"/>
                </a:solidFill>
                <a:latin typeface="Times New Roman"/>
                <a:ea typeface="Times New Roman"/>
                <a:cs typeface="Times New Roman"/>
                <a:sym typeface="Times New Roman"/>
              </a:rPr>
              <a:t> with following properties. Booking ID, Booking Date, Booking Time, Total Cost, Bus Number and User ID.</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1F8084"/>
                </a:solidFill>
                <a:latin typeface="Times New Roman"/>
                <a:ea typeface="Times New Roman"/>
                <a:cs typeface="Times New Roman"/>
                <a:sym typeface="Times New Roman"/>
              </a:rPr>
              <a:t>Bus Details:</a:t>
            </a:r>
            <a:r>
              <a:rPr lang="en-US" sz="2200" b="0" i="0" u="none" strike="noStrike" cap="none" dirty="0">
                <a:solidFill>
                  <a:schemeClr val="dk1"/>
                </a:solidFill>
                <a:latin typeface="Times New Roman"/>
                <a:ea typeface="Times New Roman"/>
                <a:cs typeface="Times New Roman"/>
                <a:sym typeface="Times New Roman"/>
              </a:rPr>
              <a:t> It has following properties. Bus number, Departure stop, Arrival stop, Available seats, Departure date, Arrival date, Arrival time, Departure time, Bus vendor and Cost.</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1F8084"/>
                </a:solidFill>
                <a:latin typeface="Times New Roman"/>
                <a:ea typeface="Times New Roman"/>
                <a:cs typeface="Times New Roman"/>
                <a:sym typeface="Times New Roman"/>
              </a:rPr>
              <a:t>Passenger:</a:t>
            </a:r>
            <a:r>
              <a:rPr lang="en-US" sz="2200" b="0" i="0" u="none" strike="noStrike" cap="none" dirty="0">
                <a:solidFill>
                  <a:schemeClr val="dk1"/>
                </a:solidFill>
                <a:latin typeface="Times New Roman"/>
                <a:ea typeface="Times New Roman"/>
                <a:cs typeface="Times New Roman"/>
                <a:sym typeface="Times New Roman"/>
              </a:rPr>
              <a:t> It is defined with following properties Passenger ID, Name, Age and Luggage.</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1F8084"/>
                </a:solidFill>
                <a:latin typeface="Times New Roman"/>
                <a:ea typeface="Times New Roman"/>
                <a:cs typeface="Times New Roman"/>
                <a:sym typeface="Times New Roman"/>
              </a:rPr>
              <a:t>User:</a:t>
            </a:r>
            <a:r>
              <a:rPr lang="en-US" sz="2200" b="0" i="0" u="none" strike="noStrike" cap="none" dirty="0">
                <a:solidFill>
                  <a:schemeClr val="dk1"/>
                </a:solidFill>
                <a:latin typeface="Times New Roman"/>
                <a:ea typeface="Times New Roman"/>
                <a:cs typeface="Times New Roman"/>
                <a:sym typeface="Times New Roman"/>
              </a:rPr>
              <a:t> It has following properties such as User ID, User Name, Password, Email and Phone. User </a:t>
            </a:r>
            <a:r>
              <a:rPr lang="en-US" sz="2200" dirty="0">
                <a:solidFill>
                  <a:schemeClr val="dk1"/>
                </a:solidFill>
                <a:latin typeface="Times New Roman"/>
                <a:ea typeface="Times New Roman"/>
                <a:cs typeface="Times New Roman"/>
                <a:sym typeface="Times New Roman"/>
              </a:rPr>
              <a:t>POJO</a:t>
            </a:r>
            <a:r>
              <a:rPr lang="en-US" sz="2200" b="0" i="0" u="none" strike="noStrike" cap="none" dirty="0">
                <a:solidFill>
                  <a:schemeClr val="dk1"/>
                </a:solidFill>
                <a:latin typeface="Times New Roman"/>
                <a:ea typeface="Times New Roman"/>
                <a:cs typeface="Times New Roman"/>
                <a:sym typeface="Times New Roman"/>
              </a:rPr>
              <a:t> is related with Booking details </a:t>
            </a:r>
            <a:r>
              <a:rPr lang="en-US" sz="2200" dirty="0">
                <a:solidFill>
                  <a:schemeClr val="dk1"/>
                </a:solidFill>
                <a:latin typeface="Times New Roman"/>
                <a:ea typeface="Times New Roman"/>
                <a:cs typeface="Times New Roman"/>
                <a:sym typeface="Times New Roman"/>
              </a:rPr>
              <a:t>POJO</a:t>
            </a:r>
            <a:r>
              <a:rPr lang="en-US" sz="2200" b="0" i="0" u="none" strike="noStrike" cap="none" dirty="0">
                <a:solidFill>
                  <a:schemeClr val="dk1"/>
                </a:solidFill>
                <a:latin typeface="Times New Roman"/>
                <a:ea typeface="Times New Roman"/>
                <a:cs typeface="Times New Roman"/>
                <a:sym typeface="Times New Roman"/>
              </a:rPr>
              <a:t> in one to many relationship. </a:t>
            </a:r>
            <a:endParaRPr sz="2200" b="0" i="0" u="none" strike="noStrike" cap="none" dirty="0">
              <a:solidFill>
                <a:schemeClr val="dk1"/>
              </a:solidFill>
              <a:latin typeface="Times New Roman"/>
              <a:ea typeface="Times New Roman"/>
              <a:cs typeface="Times New Roman"/>
              <a:sym typeface="Times New Roman"/>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Calibri"/>
              <a:ea typeface="Calibri"/>
              <a:cs typeface="Calibri"/>
              <a:sym typeface="Calibri"/>
            </a:endParaRPr>
          </a:p>
        </p:txBody>
      </p:sp>
      <p:sp>
        <p:nvSpPr>
          <p:cNvPr id="246" name="Google Shape;246;p22"/>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p:nvPr/>
        </p:nvSpPr>
        <p:spPr>
          <a:xfrm>
            <a:off x="3878904" y="301025"/>
            <a:ext cx="537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1F8084"/>
                </a:solidFill>
                <a:latin typeface="Times New Roman"/>
                <a:ea typeface="Times New Roman"/>
                <a:cs typeface="Times New Roman"/>
                <a:sym typeface="Times New Roman"/>
              </a:rPr>
              <a:t>ADMIN </a:t>
            </a:r>
            <a:r>
              <a:rPr lang="en-US" sz="3200" b="1" dirty="0">
                <a:solidFill>
                  <a:srgbClr val="1F8084"/>
                </a:solidFill>
                <a:latin typeface="Times New Roman"/>
                <a:ea typeface="Times New Roman"/>
                <a:cs typeface="Times New Roman"/>
                <a:sym typeface="Times New Roman"/>
              </a:rPr>
              <a:t>POJO</a:t>
            </a:r>
            <a:r>
              <a:rPr lang="en-US" sz="3200" b="1" i="0" u="none" strike="noStrike" cap="none" dirty="0">
                <a:solidFill>
                  <a:srgbClr val="1F8084"/>
                </a:solidFill>
                <a:latin typeface="Times New Roman"/>
                <a:ea typeface="Times New Roman"/>
                <a:cs typeface="Times New Roman"/>
                <a:sym typeface="Times New Roman"/>
              </a:rPr>
              <a:t> CLASS </a:t>
            </a:r>
            <a:endParaRPr sz="1400" b="0" i="0" u="none" strike="noStrike" cap="none" dirty="0">
              <a:solidFill>
                <a:srgbClr val="1F8084"/>
              </a:solidFill>
              <a:latin typeface="Arial"/>
              <a:ea typeface="Arial"/>
              <a:cs typeface="Arial"/>
              <a:sym typeface="Arial"/>
            </a:endParaRPr>
          </a:p>
        </p:txBody>
      </p:sp>
      <p:sp>
        <p:nvSpPr>
          <p:cNvPr id="253" name="Google Shape;253;p23"/>
          <p:cNvSpPr txBox="1"/>
          <p:nvPr/>
        </p:nvSpPr>
        <p:spPr>
          <a:xfrm>
            <a:off x="1063625" y="4081145"/>
            <a:ext cx="1038606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23"/>
          <p:cNvSpPr txBox="1"/>
          <p:nvPr/>
        </p:nvSpPr>
        <p:spPr>
          <a:xfrm>
            <a:off x="1063625" y="3863677"/>
            <a:ext cx="9206100" cy="2123618"/>
          </a:xfrm>
          <a:prstGeom prst="rect">
            <a:avLst/>
          </a:prstGeom>
          <a:noFill/>
          <a:ln>
            <a:noFill/>
          </a:ln>
        </p:spPr>
        <p:txBody>
          <a:bodyPr spcFirstLastPara="1" wrap="square" lIns="91425" tIns="45700" rIns="91425" bIns="45700" anchor="t" anchorCtr="0">
            <a:spAutoFit/>
          </a:bodyPr>
          <a:lstStyle/>
          <a:p>
            <a:pPr marL="76200" marR="0" lvl="0" algn="just" rtl="0">
              <a:lnSpc>
                <a:spcPct val="110000"/>
              </a:lnSpc>
              <a:spcBef>
                <a:spcPts val="0"/>
              </a:spcBef>
              <a:spcAft>
                <a:spcPts val="0"/>
              </a:spcAft>
              <a:buClr>
                <a:srgbClr val="000000"/>
              </a:buClr>
              <a:buSzPts val="2400"/>
            </a:pPr>
            <a:r>
              <a:rPr lang="en-US" sz="2400" b="0" i="0" u="none" strike="noStrike" cap="none" dirty="0">
                <a:solidFill>
                  <a:schemeClr val="dk1"/>
                </a:solidFill>
                <a:latin typeface="Times New Roman"/>
                <a:ea typeface="Times New Roman"/>
                <a:cs typeface="Times New Roman"/>
                <a:sym typeface="Times New Roman"/>
              </a:rPr>
              <a:t>This Defines the Admin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with 3 properties which are Admin ID, </a:t>
            </a:r>
            <a:r>
              <a:rPr lang="en-US" sz="2400" b="0" i="0" u="none" strike="noStrike" cap="none" dirty="0">
                <a:solidFill>
                  <a:srgbClr val="0C0C0C"/>
                </a:solidFill>
                <a:latin typeface="Times New Roman"/>
                <a:ea typeface="Times New Roman"/>
                <a:cs typeface="Times New Roman"/>
                <a:sym typeface="Times New Roman"/>
              </a:rPr>
              <a:t>Admin Name and Password.</a:t>
            </a:r>
            <a:endParaRPr sz="1400" b="0" i="0" u="none" strike="noStrike" cap="none" dirty="0">
              <a:solidFill>
                <a:srgbClr val="0C0C0C"/>
              </a:solidFill>
              <a:latin typeface="Arial"/>
              <a:ea typeface="Arial"/>
              <a:cs typeface="Arial"/>
              <a:sym typeface="Arial"/>
            </a:endParaRPr>
          </a:p>
          <a:p>
            <a:pPr marL="457200" marR="0" lvl="0" indent="-381000" algn="just" rtl="0">
              <a:lnSpc>
                <a:spcPct val="110000"/>
              </a:lnSpc>
              <a:spcBef>
                <a:spcPts val="0"/>
              </a:spcBef>
              <a:spcAft>
                <a:spcPts val="0"/>
              </a:spcAft>
              <a:buClr>
                <a:srgbClr val="1F8084"/>
              </a:buClr>
              <a:buSzPts val="2400"/>
              <a:buFont typeface="Times New Roman"/>
              <a:buChar char="●"/>
            </a:pPr>
            <a:r>
              <a:rPr lang="en-US" sz="2400" b="0" i="0" u="none" strike="noStrike" cap="none" dirty="0">
                <a:solidFill>
                  <a:srgbClr val="1F8084"/>
                </a:solidFill>
                <a:latin typeface="Times New Roman"/>
                <a:ea typeface="Times New Roman"/>
                <a:cs typeface="Times New Roman"/>
                <a:sym typeface="Times New Roman"/>
              </a:rPr>
              <a:t>Admin ID - Primary key</a:t>
            </a:r>
            <a:endParaRPr sz="1400" b="0" i="0" u="none" strike="noStrike" cap="none" dirty="0">
              <a:solidFill>
                <a:srgbClr val="1F8084"/>
              </a:solidFill>
              <a:latin typeface="Arial"/>
              <a:ea typeface="Arial"/>
              <a:cs typeface="Arial"/>
              <a:sym typeface="Arial"/>
            </a:endParaRPr>
          </a:p>
          <a:p>
            <a:pPr marL="457200" marR="0" lvl="0" indent="-381000" algn="just" rtl="0">
              <a:lnSpc>
                <a:spcPct val="110000"/>
              </a:lnSpc>
              <a:spcBef>
                <a:spcPts val="0"/>
              </a:spcBef>
              <a:spcAft>
                <a:spcPts val="0"/>
              </a:spcAft>
              <a:buClr>
                <a:srgbClr val="1F8084"/>
              </a:buClr>
              <a:buSzPts val="2400"/>
              <a:buFont typeface="Times New Roman"/>
              <a:buChar char="●"/>
            </a:pPr>
            <a:r>
              <a:rPr lang="en-US" sz="2400" b="0" i="0" u="none" strike="noStrike" cap="none" dirty="0">
                <a:solidFill>
                  <a:srgbClr val="1F8084"/>
                </a:solidFill>
                <a:latin typeface="Times New Roman"/>
                <a:ea typeface="Times New Roman"/>
                <a:cs typeface="Times New Roman"/>
                <a:sym typeface="Times New Roman"/>
              </a:rPr>
              <a:t>Admin Name - Column</a:t>
            </a:r>
            <a:endParaRPr sz="1400" b="0" i="0" u="none" strike="noStrike" cap="none" dirty="0">
              <a:solidFill>
                <a:srgbClr val="1F8084"/>
              </a:solidFill>
              <a:latin typeface="Arial"/>
              <a:ea typeface="Arial"/>
              <a:cs typeface="Arial"/>
              <a:sym typeface="Arial"/>
            </a:endParaRPr>
          </a:p>
          <a:p>
            <a:pPr marL="457200" marR="0" lvl="0" indent="-381000" algn="just" rtl="0">
              <a:lnSpc>
                <a:spcPct val="110000"/>
              </a:lnSpc>
              <a:spcBef>
                <a:spcPts val="0"/>
              </a:spcBef>
              <a:spcAft>
                <a:spcPts val="0"/>
              </a:spcAft>
              <a:buClr>
                <a:srgbClr val="1F8084"/>
              </a:buClr>
              <a:buSzPts val="2400"/>
              <a:buFont typeface="Times New Roman"/>
              <a:buChar char="●"/>
            </a:pPr>
            <a:r>
              <a:rPr lang="en-US" sz="2400" b="0" i="0" u="none" strike="noStrike" cap="none" dirty="0">
                <a:solidFill>
                  <a:srgbClr val="1F8084"/>
                </a:solidFill>
                <a:latin typeface="Times New Roman"/>
                <a:ea typeface="Times New Roman"/>
                <a:cs typeface="Times New Roman"/>
                <a:sym typeface="Times New Roman"/>
              </a:rPr>
              <a:t>Password - Column</a:t>
            </a:r>
            <a:endParaRPr sz="1400" b="0" i="0" u="none" strike="noStrike" cap="none" dirty="0">
              <a:solidFill>
                <a:srgbClr val="1F8084"/>
              </a:solidFill>
              <a:latin typeface="Arial"/>
              <a:ea typeface="Arial"/>
              <a:cs typeface="Arial"/>
              <a:sym typeface="Arial"/>
            </a:endParaRPr>
          </a:p>
        </p:txBody>
      </p:sp>
      <p:sp>
        <p:nvSpPr>
          <p:cNvPr id="256" name="Google Shape;256;p23"/>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EC8EC644-4BA3-3258-FE7F-6816F4B08F97}"/>
              </a:ext>
            </a:extLst>
          </p:cNvPr>
          <p:cNvPicPr>
            <a:picLocks noChangeAspect="1"/>
          </p:cNvPicPr>
          <p:nvPr/>
        </p:nvPicPr>
        <p:blipFill>
          <a:blip r:embed="rId3"/>
          <a:stretch>
            <a:fillRect/>
          </a:stretch>
        </p:blipFill>
        <p:spPr>
          <a:xfrm>
            <a:off x="1528351" y="1277184"/>
            <a:ext cx="7930281" cy="2353896"/>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p:nvPr/>
        </p:nvSpPr>
        <p:spPr>
          <a:xfrm>
            <a:off x="3040852" y="411325"/>
            <a:ext cx="7136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1F8084"/>
                </a:solidFill>
                <a:latin typeface="Times New Roman"/>
                <a:ea typeface="Times New Roman"/>
                <a:cs typeface="Times New Roman"/>
                <a:sym typeface="Times New Roman"/>
              </a:rPr>
              <a:t>BOOKING DETAILS POJO CLASS</a:t>
            </a:r>
            <a:r>
              <a:rPr lang="en-US" sz="3200" b="1" i="0" u="none" strike="noStrike" cap="none" dirty="0">
                <a:solidFill>
                  <a:schemeClr val="dk1"/>
                </a:solidFill>
                <a:latin typeface="Times New Roman"/>
                <a:ea typeface="Times New Roman"/>
                <a:cs typeface="Times New Roman"/>
                <a:sym typeface="Times New Roman"/>
              </a:rPr>
              <a:t>  </a:t>
            </a:r>
            <a:endParaRPr sz="3200" b="1" i="0" u="none" strike="noStrike" cap="none" dirty="0">
              <a:solidFill>
                <a:schemeClr val="dk1"/>
              </a:solidFill>
              <a:latin typeface="Times New Roman"/>
              <a:ea typeface="Times New Roman"/>
              <a:cs typeface="Times New Roman"/>
              <a:sym typeface="Times New Roman"/>
            </a:endParaRPr>
          </a:p>
        </p:txBody>
      </p:sp>
      <p:sp>
        <p:nvSpPr>
          <p:cNvPr id="263" name="Google Shape;263;p24"/>
          <p:cNvSpPr txBox="1"/>
          <p:nvPr/>
        </p:nvSpPr>
        <p:spPr>
          <a:xfrm>
            <a:off x="737313" y="4359592"/>
            <a:ext cx="9834880" cy="830997"/>
          </a:xfrm>
          <a:prstGeom prst="rect">
            <a:avLst/>
          </a:prstGeom>
          <a:noFill/>
          <a:ln>
            <a:noFill/>
          </a:ln>
        </p:spPr>
        <p:txBody>
          <a:bodyPr spcFirstLastPara="1" wrap="square" lIns="91425" tIns="45700" rIns="91425" bIns="45700" anchor="t" anchorCtr="0">
            <a:spAutoFit/>
          </a:bodyPr>
          <a:lstStyle/>
          <a:p>
            <a:pPr marL="457200" marR="0" lvl="0" indent="-317500" algn="just" rtl="0">
              <a:lnSpc>
                <a:spcPct val="100000"/>
              </a:lnSpc>
              <a:spcBef>
                <a:spcPts val="0"/>
              </a:spcBef>
              <a:spcAft>
                <a:spcPts val="0"/>
              </a:spcAft>
              <a:buClr>
                <a:schemeClr val="dk1"/>
              </a:buClr>
              <a:buSzPts val="1400"/>
              <a:buFont typeface="Times New Roman"/>
              <a:buChar char="●"/>
            </a:pPr>
            <a:r>
              <a:rPr lang="en-US" sz="18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Defines the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with following properties. Booking ID, Booking Date, Booking Time, Total Cost, Bus Number and User ID.</a:t>
            </a:r>
            <a:endParaRPr sz="2400" b="0" i="0" u="none" strike="noStrike" cap="none" dirty="0">
              <a:solidFill>
                <a:schemeClr val="dk1"/>
              </a:solidFill>
              <a:latin typeface="Calibri"/>
              <a:ea typeface="Calibri"/>
              <a:cs typeface="Calibri"/>
              <a:sym typeface="Calibri"/>
            </a:endParaRPr>
          </a:p>
        </p:txBody>
      </p:sp>
      <p:sp>
        <p:nvSpPr>
          <p:cNvPr id="265" name="Google Shape;265;p24"/>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15268ED-6D98-C5AB-1651-8C2DA271C7FD}"/>
              </a:ext>
            </a:extLst>
          </p:cNvPr>
          <p:cNvPicPr>
            <a:picLocks noChangeAspect="1"/>
          </p:cNvPicPr>
          <p:nvPr/>
        </p:nvPicPr>
        <p:blipFill>
          <a:blip r:embed="rId3"/>
          <a:stretch>
            <a:fillRect/>
          </a:stretch>
        </p:blipFill>
        <p:spPr>
          <a:xfrm>
            <a:off x="1302378" y="1667411"/>
            <a:ext cx="8677364" cy="2324486"/>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5"/>
          <p:cNvSpPr txBox="1"/>
          <p:nvPr/>
        </p:nvSpPr>
        <p:spPr>
          <a:xfrm>
            <a:off x="2919022" y="252700"/>
            <a:ext cx="6769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1F8084"/>
                </a:solidFill>
                <a:latin typeface="Times New Roman"/>
                <a:ea typeface="Times New Roman"/>
                <a:cs typeface="Times New Roman"/>
                <a:sym typeface="Times New Roman"/>
              </a:rPr>
              <a:t>BUS DETAILS </a:t>
            </a:r>
            <a:r>
              <a:rPr lang="en-US" sz="3200" b="1" dirty="0">
                <a:solidFill>
                  <a:srgbClr val="1F8084"/>
                </a:solidFill>
                <a:latin typeface="Times New Roman"/>
                <a:ea typeface="Times New Roman"/>
                <a:cs typeface="Times New Roman"/>
                <a:sym typeface="Times New Roman"/>
              </a:rPr>
              <a:t>POJO</a:t>
            </a:r>
            <a:r>
              <a:rPr lang="en-US" sz="3200" b="1" i="0" u="none" strike="noStrike" cap="none" dirty="0">
                <a:solidFill>
                  <a:srgbClr val="1F8084"/>
                </a:solidFill>
                <a:latin typeface="Times New Roman"/>
                <a:ea typeface="Times New Roman"/>
                <a:cs typeface="Times New Roman"/>
                <a:sym typeface="Times New Roman"/>
              </a:rPr>
              <a:t> CLASS</a:t>
            </a:r>
            <a:r>
              <a:rPr lang="en-US" sz="3200" b="1" i="0" u="none" strike="noStrike" cap="none" dirty="0">
                <a:solidFill>
                  <a:schemeClr val="dk1"/>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Calibri"/>
              <a:ea typeface="Calibri"/>
              <a:cs typeface="Calibri"/>
              <a:sym typeface="Calibri"/>
            </a:endParaRPr>
          </a:p>
        </p:txBody>
      </p:sp>
      <p:sp>
        <p:nvSpPr>
          <p:cNvPr id="272" name="Google Shape;272;p25"/>
          <p:cNvSpPr txBox="1"/>
          <p:nvPr/>
        </p:nvSpPr>
        <p:spPr>
          <a:xfrm>
            <a:off x="129486" y="4283490"/>
            <a:ext cx="10925100" cy="1200288"/>
          </a:xfrm>
          <a:prstGeom prst="rect">
            <a:avLst/>
          </a:prstGeom>
          <a:noFill/>
          <a:ln>
            <a:noFill/>
          </a:ln>
        </p:spPr>
        <p:txBody>
          <a:bodyPr spcFirstLastPara="1" wrap="square" lIns="91425" tIns="45700" rIns="91425" bIns="45700" anchor="t" anchorCtr="0">
            <a:spAutoFit/>
          </a:bodyPr>
          <a:lstStyle/>
          <a:p>
            <a:pPr marL="419100" marR="0" lvl="0" indent="-342900" algn="just" rtl="0">
              <a:lnSpc>
                <a:spcPct val="100000"/>
              </a:lnSpc>
              <a:spcBef>
                <a:spcPts val="0"/>
              </a:spcBef>
              <a:spcAft>
                <a:spcPts val="0"/>
              </a:spcAft>
              <a:buClr>
                <a:schemeClr val="dk1"/>
              </a:buClr>
              <a:buSzPts val="2400"/>
              <a:buFont typeface="Arial" panose="020B0604020202020204" pitchFamily="34" charset="0"/>
              <a:buChar char="•"/>
            </a:pPr>
            <a:r>
              <a:rPr lang="en-US" sz="2400" b="0" i="0" u="none" strike="noStrike" cap="none" dirty="0">
                <a:solidFill>
                  <a:schemeClr val="dk1"/>
                </a:solidFill>
                <a:latin typeface="Times New Roman"/>
                <a:ea typeface="Times New Roman"/>
                <a:cs typeface="Times New Roman"/>
                <a:sym typeface="Times New Roman"/>
              </a:rPr>
              <a:t>It has following properties. Bus number, Departure stop, Arrival stop, Available seats, Departure date, Arrival date, Arrival time, Departure time, Bus vendor and Cost.</a:t>
            </a:r>
            <a:endParaRPr sz="2400" b="0" i="0" u="none" strike="noStrike" cap="none" dirty="0">
              <a:solidFill>
                <a:schemeClr val="dk1"/>
              </a:solidFill>
              <a:latin typeface="Calibri"/>
              <a:ea typeface="Calibri"/>
              <a:cs typeface="Calibri"/>
              <a:sym typeface="Calibri"/>
            </a:endParaRPr>
          </a:p>
        </p:txBody>
      </p:sp>
      <p:sp>
        <p:nvSpPr>
          <p:cNvPr id="274" name="Google Shape;274;p25"/>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24A27547-24A6-87B4-AC74-AD0C7FC6508E}"/>
              </a:ext>
            </a:extLst>
          </p:cNvPr>
          <p:cNvPicPr>
            <a:picLocks noChangeAspect="1"/>
          </p:cNvPicPr>
          <p:nvPr/>
        </p:nvPicPr>
        <p:blipFill>
          <a:blip r:embed="rId3"/>
          <a:stretch>
            <a:fillRect/>
          </a:stretch>
        </p:blipFill>
        <p:spPr>
          <a:xfrm>
            <a:off x="685223" y="1395086"/>
            <a:ext cx="10030688" cy="2438340"/>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6"/>
          <p:cNvSpPr txBox="1"/>
          <p:nvPr/>
        </p:nvSpPr>
        <p:spPr>
          <a:xfrm>
            <a:off x="2665725" y="339325"/>
            <a:ext cx="6857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dirty="0">
                <a:solidFill>
                  <a:srgbClr val="1F8084"/>
                </a:solidFill>
                <a:latin typeface="Times New Roman"/>
                <a:ea typeface="Times New Roman"/>
                <a:cs typeface="Times New Roman"/>
                <a:sym typeface="Times New Roman"/>
              </a:rPr>
              <a:t>PASSENGER </a:t>
            </a:r>
            <a:r>
              <a:rPr lang="en-US" sz="3600" b="1" dirty="0">
                <a:solidFill>
                  <a:srgbClr val="1F8084"/>
                </a:solidFill>
                <a:latin typeface="Times New Roman"/>
                <a:ea typeface="Times New Roman"/>
                <a:cs typeface="Times New Roman"/>
                <a:sym typeface="Times New Roman"/>
              </a:rPr>
              <a:t>POJO</a:t>
            </a:r>
            <a:r>
              <a:rPr lang="en-US" sz="3600" b="1" i="0" u="none" strike="noStrike" cap="none" dirty="0">
                <a:solidFill>
                  <a:srgbClr val="1F8084"/>
                </a:solidFill>
                <a:latin typeface="Times New Roman"/>
                <a:ea typeface="Times New Roman"/>
                <a:cs typeface="Times New Roman"/>
                <a:sym typeface="Times New Roman"/>
              </a:rPr>
              <a:t> CLASS</a:t>
            </a:r>
            <a:r>
              <a:rPr lang="en-US" sz="3600" b="1" i="0" u="none" strike="noStrike" cap="none" dirty="0">
                <a:solidFill>
                  <a:schemeClr val="dk1"/>
                </a:solidFill>
                <a:latin typeface="Times New Roman"/>
                <a:ea typeface="Times New Roman"/>
                <a:cs typeface="Times New Roman"/>
                <a:sym typeface="Times New Roman"/>
              </a:rPr>
              <a:t>  </a:t>
            </a:r>
            <a:endParaRPr sz="3600" b="0" i="0" u="none" strike="noStrike" cap="none" dirty="0">
              <a:solidFill>
                <a:schemeClr val="dk1"/>
              </a:solidFill>
              <a:latin typeface="Calibri"/>
              <a:ea typeface="Calibri"/>
              <a:cs typeface="Calibri"/>
              <a:sym typeface="Calibri"/>
            </a:endParaRPr>
          </a:p>
        </p:txBody>
      </p:sp>
      <p:sp>
        <p:nvSpPr>
          <p:cNvPr id="281" name="Google Shape;281;p26"/>
          <p:cNvSpPr txBox="1"/>
          <p:nvPr/>
        </p:nvSpPr>
        <p:spPr>
          <a:xfrm>
            <a:off x="0" y="4259528"/>
            <a:ext cx="10514575" cy="830997"/>
          </a:xfrm>
          <a:prstGeom prst="rect">
            <a:avLst/>
          </a:prstGeom>
          <a:noFill/>
          <a:ln>
            <a:noFill/>
          </a:ln>
        </p:spPr>
        <p:txBody>
          <a:bodyPr spcFirstLastPara="1" wrap="square" lIns="91425" tIns="45700" rIns="91425" bIns="45700" anchor="t" anchorCtr="0">
            <a:spAutoFit/>
          </a:bodyPr>
          <a:lstStyle/>
          <a:p>
            <a:pPr marL="1257300" marR="0" lvl="2" indent="-342900" algn="just" rtl="0">
              <a:lnSpc>
                <a:spcPct val="100000"/>
              </a:lnSpc>
              <a:spcBef>
                <a:spcPts val="0"/>
              </a:spcBef>
              <a:spcAft>
                <a:spcPts val="0"/>
              </a:spcAft>
              <a:buClr>
                <a:schemeClr val="dk1"/>
              </a:buClr>
              <a:buSzPts val="2400"/>
              <a:buFont typeface="Arial" panose="020B0604020202020204" pitchFamily="34" charset="0"/>
              <a:buChar char="•"/>
            </a:pPr>
            <a:r>
              <a:rPr lang="en-US" sz="2400" b="0" i="0" u="none" strike="noStrike" cap="none" dirty="0">
                <a:solidFill>
                  <a:schemeClr val="dk1"/>
                </a:solidFill>
                <a:latin typeface="Times New Roman"/>
                <a:ea typeface="Times New Roman"/>
                <a:cs typeface="Times New Roman"/>
                <a:sym typeface="Times New Roman"/>
              </a:rPr>
              <a:t> It is defined with following properties Passenger ID, Name, Age and Luggage.</a:t>
            </a:r>
            <a:endParaRPr sz="2400" b="0" i="0" u="none" strike="noStrike" cap="none" dirty="0">
              <a:solidFill>
                <a:schemeClr val="dk1"/>
              </a:solidFill>
              <a:latin typeface="Calibri"/>
              <a:ea typeface="Calibri"/>
              <a:cs typeface="Calibri"/>
              <a:sym typeface="Calibri"/>
            </a:endParaRPr>
          </a:p>
        </p:txBody>
      </p:sp>
      <p:sp>
        <p:nvSpPr>
          <p:cNvPr id="283" name="Google Shape;283;p26"/>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8B8BEC7-4CB3-28EF-D62C-396CFADEEC65}"/>
              </a:ext>
            </a:extLst>
          </p:cNvPr>
          <p:cNvPicPr>
            <a:picLocks noChangeAspect="1"/>
          </p:cNvPicPr>
          <p:nvPr/>
        </p:nvPicPr>
        <p:blipFill>
          <a:blip r:embed="rId3"/>
          <a:stretch>
            <a:fillRect/>
          </a:stretch>
        </p:blipFill>
        <p:spPr>
          <a:xfrm>
            <a:off x="1134889" y="1455174"/>
            <a:ext cx="8569550" cy="2428568"/>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p:nvPr/>
        </p:nvSpPr>
        <p:spPr>
          <a:xfrm>
            <a:off x="3643976" y="329375"/>
            <a:ext cx="5397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dirty="0">
                <a:solidFill>
                  <a:srgbClr val="1F8084"/>
                </a:solidFill>
                <a:latin typeface="Times New Roman"/>
                <a:ea typeface="Times New Roman"/>
                <a:cs typeface="Times New Roman"/>
                <a:sym typeface="Times New Roman"/>
              </a:rPr>
              <a:t>USER </a:t>
            </a:r>
            <a:r>
              <a:rPr lang="en-US" sz="3600" b="1" dirty="0">
                <a:solidFill>
                  <a:srgbClr val="1F8084"/>
                </a:solidFill>
                <a:latin typeface="Times New Roman"/>
                <a:ea typeface="Times New Roman"/>
                <a:cs typeface="Times New Roman"/>
                <a:sym typeface="Times New Roman"/>
              </a:rPr>
              <a:t>POJO</a:t>
            </a:r>
            <a:r>
              <a:rPr lang="en-US" sz="3600" b="1" i="0" u="none" strike="noStrike" cap="none" dirty="0">
                <a:solidFill>
                  <a:srgbClr val="1F8084"/>
                </a:solidFill>
                <a:latin typeface="Times New Roman"/>
                <a:ea typeface="Times New Roman"/>
                <a:cs typeface="Times New Roman"/>
                <a:sym typeface="Times New Roman"/>
              </a:rPr>
              <a:t> CLASS</a:t>
            </a:r>
            <a:r>
              <a:rPr lang="en-US" sz="3200" b="1" i="0" u="none" strike="noStrike" cap="none" dirty="0">
                <a:solidFill>
                  <a:srgbClr val="1F8084"/>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Calibri"/>
              <a:ea typeface="Calibri"/>
              <a:cs typeface="Calibri"/>
              <a:sym typeface="Calibri"/>
            </a:endParaRPr>
          </a:p>
        </p:txBody>
      </p:sp>
      <p:sp>
        <p:nvSpPr>
          <p:cNvPr id="290" name="Google Shape;290;p27"/>
          <p:cNvSpPr txBox="1"/>
          <p:nvPr/>
        </p:nvSpPr>
        <p:spPr>
          <a:xfrm>
            <a:off x="517510" y="4331760"/>
            <a:ext cx="11157000" cy="831000"/>
          </a:xfrm>
          <a:prstGeom prst="rect">
            <a:avLst/>
          </a:prstGeom>
          <a:noFill/>
          <a:ln>
            <a:noFill/>
          </a:ln>
        </p:spPr>
        <p:txBody>
          <a:bodyPr spcFirstLastPara="1" wrap="square" lIns="91425" tIns="45700" rIns="91425" bIns="45700" anchor="t" anchorCtr="0">
            <a:spAutoFit/>
          </a:bodyPr>
          <a:lstStyle/>
          <a:p>
            <a:pPr marL="419100" marR="0" lvl="0" indent="-342900" algn="just" rtl="0">
              <a:lnSpc>
                <a:spcPct val="100000"/>
              </a:lnSpc>
              <a:spcBef>
                <a:spcPts val="0"/>
              </a:spcBef>
              <a:spcAft>
                <a:spcPts val="0"/>
              </a:spcAft>
              <a:buClr>
                <a:schemeClr val="dk1"/>
              </a:buClr>
              <a:buSzPts val="2400"/>
              <a:buFont typeface="Arial" panose="020B0604020202020204" pitchFamily="34" charset="0"/>
              <a:buChar char="•"/>
            </a:pPr>
            <a:r>
              <a:rPr lang="en-US" sz="2400" b="0" i="0" u="none" strike="noStrike" cap="none" dirty="0">
                <a:solidFill>
                  <a:schemeClr val="dk1"/>
                </a:solidFill>
                <a:latin typeface="Times New Roman"/>
                <a:ea typeface="Times New Roman"/>
                <a:cs typeface="Times New Roman"/>
                <a:sym typeface="Times New Roman"/>
              </a:rPr>
              <a:t>It has following properties such as User ID, User Name, Password, Email and Phone. User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is related with Booking details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in one to many relationship. </a:t>
            </a:r>
            <a:endParaRPr sz="2400" b="0" i="0" u="none" strike="noStrike" cap="none" dirty="0">
              <a:solidFill>
                <a:schemeClr val="dk1"/>
              </a:solidFill>
              <a:latin typeface="Times New Roman"/>
              <a:ea typeface="Times New Roman"/>
              <a:cs typeface="Times New Roman"/>
              <a:sym typeface="Times New Roman"/>
            </a:endParaRPr>
          </a:p>
        </p:txBody>
      </p:sp>
      <p:sp>
        <p:nvSpPr>
          <p:cNvPr id="292" name="Google Shape;292;p27"/>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B2123EA-78DA-6118-DC28-013AA28A4E70}"/>
              </a:ext>
            </a:extLst>
          </p:cNvPr>
          <p:cNvPicPr>
            <a:picLocks noChangeAspect="1"/>
          </p:cNvPicPr>
          <p:nvPr/>
        </p:nvPicPr>
        <p:blipFill>
          <a:blip r:embed="rId3"/>
          <a:stretch>
            <a:fillRect/>
          </a:stretch>
        </p:blipFill>
        <p:spPr>
          <a:xfrm>
            <a:off x="1055049" y="1435511"/>
            <a:ext cx="8737880" cy="2290916"/>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p:nvPr/>
        </p:nvSpPr>
        <p:spPr>
          <a:xfrm>
            <a:off x="4833045" y="199850"/>
            <a:ext cx="3230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1F8084"/>
                </a:solidFill>
                <a:latin typeface="Times New Roman"/>
                <a:ea typeface="Times New Roman"/>
                <a:cs typeface="Times New Roman"/>
                <a:sym typeface="Times New Roman"/>
              </a:rPr>
              <a:t>REPO</a:t>
            </a:r>
            <a:r>
              <a:rPr lang="en-US" sz="3200" b="1" i="0" u="none" strike="noStrike" cap="none" dirty="0">
                <a:solidFill>
                  <a:srgbClr val="1F8084"/>
                </a:solidFill>
                <a:latin typeface="Times New Roman"/>
                <a:ea typeface="Times New Roman"/>
                <a:cs typeface="Times New Roman"/>
                <a:sym typeface="Times New Roman"/>
              </a:rPr>
              <a:t> LAYER </a:t>
            </a:r>
            <a:endParaRPr sz="3200" b="0" i="0" u="none" strike="noStrike" cap="none" dirty="0">
              <a:solidFill>
                <a:srgbClr val="1F8084"/>
              </a:solidFill>
              <a:latin typeface="Calibri"/>
              <a:ea typeface="Calibri"/>
              <a:cs typeface="Calibri"/>
              <a:sym typeface="Calibri"/>
            </a:endParaRPr>
          </a:p>
        </p:txBody>
      </p:sp>
      <p:sp>
        <p:nvSpPr>
          <p:cNvPr id="299" name="Google Shape;299;p28"/>
          <p:cNvSpPr txBox="1"/>
          <p:nvPr/>
        </p:nvSpPr>
        <p:spPr>
          <a:xfrm>
            <a:off x="730885" y="943297"/>
            <a:ext cx="10634400" cy="496747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Repo pattern is a structural pattern that allows to isolate the application/business layer from persistence layer using an abstract API.</a:t>
            </a:r>
            <a:endParaRPr sz="2400" b="0" i="0" u="none" strike="noStrike" cap="none" dirty="0">
              <a:solidFill>
                <a:schemeClr val="dk1"/>
              </a:solidFill>
              <a:latin typeface="Times New Roman"/>
              <a:ea typeface="Times New Roman"/>
              <a:cs typeface="Times New Roman"/>
              <a:sym typeface="Times New Roman"/>
            </a:endParaRPr>
          </a:p>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It is used to abstract the retrieval of data from a data resource such as a Database.</a:t>
            </a:r>
            <a:endParaRPr sz="1400" b="0" i="0" u="none" strike="noStrike" cap="none" dirty="0">
              <a:solidFill>
                <a:srgbClr val="000000"/>
              </a:solidFill>
              <a:latin typeface="Arial"/>
              <a:ea typeface="Arial"/>
              <a:cs typeface="Arial"/>
              <a:sym typeface="Arial"/>
            </a:endParaRPr>
          </a:p>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All the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classes are extended to JPA repository in order to perform CRUD operations.</a:t>
            </a:r>
            <a:endParaRPr sz="1400" b="0" i="0" u="none" strike="noStrike" cap="none" dirty="0">
              <a:solidFill>
                <a:srgbClr val="000000"/>
              </a:solidFill>
              <a:latin typeface="Arial"/>
              <a:ea typeface="Arial"/>
              <a:cs typeface="Arial"/>
              <a:sym typeface="Arial"/>
            </a:endParaRPr>
          </a:p>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This application has </a:t>
            </a:r>
            <a:r>
              <a:rPr lang="en-US" sz="2400" dirty="0">
                <a:solidFill>
                  <a:schemeClr val="dk1"/>
                </a:solidFill>
                <a:latin typeface="Times New Roman"/>
                <a:ea typeface="Times New Roman"/>
                <a:cs typeface="Times New Roman"/>
                <a:sym typeface="Times New Roman"/>
              </a:rPr>
              <a:t>Repo</a:t>
            </a:r>
            <a:r>
              <a:rPr lang="en-US" sz="2400" b="0" i="0" u="none" strike="noStrike" cap="none" dirty="0">
                <a:solidFill>
                  <a:schemeClr val="dk1"/>
                </a:solidFill>
                <a:latin typeface="Times New Roman"/>
                <a:ea typeface="Times New Roman"/>
                <a:cs typeface="Times New Roman"/>
                <a:sym typeface="Times New Roman"/>
              </a:rPr>
              <a:t> classes (or interfaces) for the defined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s, which are</a:t>
            </a:r>
            <a:endParaRPr sz="2400" b="0" i="0" u="none" strike="noStrike" cap="none" dirty="0">
              <a:solidFill>
                <a:schemeClr val="dk1"/>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1F8084"/>
                </a:solidFill>
                <a:latin typeface="Times New Roman"/>
                <a:ea typeface="Times New Roman"/>
                <a:cs typeface="Times New Roman"/>
                <a:sym typeface="Times New Roman"/>
              </a:rPr>
              <a:t>Admin </a:t>
            </a:r>
            <a:r>
              <a:rPr lang="en-US" sz="2400" dirty="0">
                <a:solidFill>
                  <a:srgbClr val="1F8084"/>
                </a:solidFill>
                <a:latin typeface="Times New Roman"/>
                <a:ea typeface="Times New Roman"/>
                <a:cs typeface="Times New Roman"/>
                <a:sym typeface="Times New Roman"/>
              </a:rPr>
              <a:t>Repo</a:t>
            </a:r>
            <a:endParaRPr sz="2400" b="0" i="0" u="none" strike="noStrike" cap="none" dirty="0">
              <a:solidFill>
                <a:srgbClr val="1F8084"/>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1F8084"/>
                </a:solidFill>
                <a:latin typeface="Times New Roman"/>
                <a:ea typeface="Times New Roman"/>
                <a:cs typeface="Times New Roman"/>
                <a:sym typeface="Times New Roman"/>
              </a:rPr>
              <a:t>User </a:t>
            </a:r>
            <a:r>
              <a:rPr lang="en-US" sz="2400" dirty="0">
                <a:solidFill>
                  <a:srgbClr val="1F8084"/>
                </a:solidFill>
                <a:latin typeface="Times New Roman"/>
                <a:ea typeface="Times New Roman"/>
                <a:cs typeface="Times New Roman"/>
                <a:sym typeface="Times New Roman"/>
              </a:rPr>
              <a:t>Repo</a:t>
            </a:r>
            <a:endParaRPr sz="2400" b="0" i="0" u="none" strike="noStrike" cap="none" dirty="0">
              <a:solidFill>
                <a:srgbClr val="1F8084"/>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1F8084"/>
                </a:solidFill>
                <a:latin typeface="Times New Roman"/>
                <a:ea typeface="Times New Roman"/>
                <a:cs typeface="Times New Roman"/>
                <a:sym typeface="Times New Roman"/>
              </a:rPr>
              <a:t>Bus Details </a:t>
            </a:r>
            <a:r>
              <a:rPr lang="en-US" sz="2400" dirty="0">
                <a:solidFill>
                  <a:srgbClr val="1F8084"/>
                </a:solidFill>
                <a:latin typeface="Times New Roman"/>
                <a:ea typeface="Times New Roman"/>
                <a:cs typeface="Times New Roman"/>
                <a:sym typeface="Times New Roman"/>
              </a:rPr>
              <a:t>Repo</a:t>
            </a:r>
            <a:endParaRPr sz="2400" b="0" i="0" u="none" strike="noStrike" cap="none" dirty="0">
              <a:solidFill>
                <a:srgbClr val="1F8084"/>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1F8084"/>
                </a:solidFill>
                <a:latin typeface="Times New Roman"/>
                <a:ea typeface="Times New Roman"/>
                <a:cs typeface="Times New Roman"/>
                <a:sym typeface="Times New Roman"/>
              </a:rPr>
              <a:t>Booking Details </a:t>
            </a:r>
            <a:r>
              <a:rPr lang="en-US" sz="2400" dirty="0">
                <a:solidFill>
                  <a:srgbClr val="1F8084"/>
                </a:solidFill>
                <a:latin typeface="Times New Roman"/>
                <a:ea typeface="Times New Roman"/>
                <a:cs typeface="Times New Roman"/>
                <a:sym typeface="Times New Roman"/>
              </a:rPr>
              <a:t>Repo</a:t>
            </a:r>
            <a:endParaRPr sz="2400" b="0" i="0" u="none" strike="noStrike" cap="none" dirty="0">
              <a:solidFill>
                <a:srgbClr val="1F8084"/>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1F8084"/>
                </a:solidFill>
                <a:latin typeface="Times New Roman"/>
                <a:ea typeface="Times New Roman"/>
                <a:cs typeface="Times New Roman"/>
                <a:sym typeface="Times New Roman"/>
              </a:rPr>
              <a:t>Passenger</a:t>
            </a:r>
            <a:r>
              <a:rPr lang="en-US" sz="2400" dirty="0">
                <a:solidFill>
                  <a:srgbClr val="1F8084"/>
                </a:solidFill>
                <a:latin typeface="Times New Roman"/>
                <a:ea typeface="Times New Roman"/>
                <a:cs typeface="Times New Roman"/>
                <a:sym typeface="Times New Roman"/>
              </a:rPr>
              <a:t> Repo</a:t>
            </a:r>
            <a:endParaRPr sz="2400" b="0" i="0" u="none" strike="noStrike" cap="none" dirty="0">
              <a:solidFill>
                <a:srgbClr val="1F8084"/>
              </a:solidFill>
              <a:latin typeface="Times New Roman"/>
              <a:ea typeface="Times New Roman"/>
              <a:cs typeface="Times New Roman"/>
              <a:sym typeface="Times New Roman"/>
            </a:endParaRPr>
          </a:p>
        </p:txBody>
      </p:sp>
      <p:sp>
        <p:nvSpPr>
          <p:cNvPr id="300" name="Google Shape;300;p28"/>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p:nvPr/>
        </p:nvSpPr>
        <p:spPr>
          <a:xfrm>
            <a:off x="4531950" y="269225"/>
            <a:ext cx="3128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F8084"/>
                </a:solidFill>
                <a:latin typeface="Times New Roman"/>
                <a:ea typeface="Times New Roman"/>
                <a:cs typeface="Times New Roman"/>
                <a:sym typeface="Times New Roman"/>
              </a:rPr>
              <a:t>UTIL MODULE</a:t>
            </a:r>
            <a:endParaRPr sz="3200" b="0" i="0" u="none" strike="noStrike" cap="none">
              <a:solidFill>
                <a:srgbClr val="1F8084"/>
              </a:solidFill>
              <a:latin typeface="Calibri"/>
              <a:ea typeface="Calibri"/>
              <a:cs typeface="Calibri"/>
              <a:sym typeface="Calibri"/>
            </a:endParaRPr>
          </a:p>
        </p:txBody>
      </p:sp>
      <p:sp>
        <p:nvSpPr>
          <p:cNvPr id="307" name="Google Shape;307;p29"/>
          <p:cNvSpPr txBox="1"/>
          <p:nvPr/>
        </p:nvSpPr>
        <p:spPr>
          <a:xfrm>
            <a:off x="960265" y="1177350"/>
            <a:ext cx="10085700" cy="4228810"/>
          </a:xfrm>
          <a:prstGeom prst="rect">
            <a:avLst/>
          </a:prstGeom>
          <a:noFill/>
          <a:ln>
            <a:noFill/>
          </a:ln>
        </p:spPr>
        <p:txBody>
          <a:bodyPr spcFirstLastPara="1" wrap="square" lIns="91425" tIns="45700" rIns="91425" bIns="45700" anchor="t" anchorCtr="0">
            <a:spAutoFit/>
          </a:bodyPr>
          <a:lstStyle/>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This module has two classes.</a:t>
            </a:r>
            <a:endParaRPr sz="2400" b="0" i="0" u="none" strike="noStrike" cap="none" dirty="0">
              <a:solidFill>
                <a:schemeClr val="dk1"/>
              </a:solidFill>
              <a:latin typeface="Times New Roman"/>
              <a:ea typeface="Times New Roman"/>
              <a:cs typeface="Times New Roman"/>
              <a:sym typeface="Times New Roman"/>
            </a:endParaRPr>
          </a:p>
          <a:p>
            <a:pPr marL="1371600" marR="0" lvl="2" indent="-381000" algn="just" rtl="0">
              <a:lnSpc>
                <a:spcPct val="160000"/>
              </a:lnSpc>
              <a:spcBef>
                <a:spcPts val="0"/>
              </a:spcBef>
              <a:spcAft>
                <a:spcPts val="0"/>
              </a:spcAft>
              <a:buClr>
                <a:srgbClr val="1F8084"/>
              </a:buClr>
              <a:buSzPts val="2400"/>
              <a:buFont typeface="Times New Roman"/>
              <a:buChar char="■"/>
            </a:pPr>
            <a:r>
              <a:rPr lang="en-US" sz="2400" b="0" i="0" u="none" strike="noStrike" cap="none" dirty="0">
                <a:solidFill>
                  <a:srgbClr val="1F8084"/>
                </a:solidFill>
                <a:latin typeface="Times New Roman"/>
                <a:ea typeface="Times New Roman"/>
                <a:cs typeface="Times New Roman"/>
                <a:sym typeface="Times New Roman"/>
              </a:rPr>
              <a:t>Admin Authorization (</a:t>
            </a:r>
            <a:r>
              <a:rPr lang="en-US" sz="2400" b="0" i="0" u="none" strike="noStrike" cap="none" dirty="0" err="1">
                <a:solidFill>
                  <a:srgbClr val="1F8084"/>
                </a:solidFill>
                <a:latin typeface="Times New Roman"/>
                <a:ea typeface="Times New Roman"/>
                <a:cs typeface="Times New Roman"/>
                <a:sym typeface="Times New Roman"/>
              </a:rPr>
              <a:t>AdminAuth</a:t>
            </a:r>
            <a:r>
              <a:rPr lang="en-US" sz="2400" b="0" i="0" u="none" strike="noStrike" cap="none" dirty="0">
                <a:solidFill>
                  <a:srgbClr val="1F8084"/>
                </a:solidFill>
                <a:latin typeface="Times New Roman"/>
                <a:ea typeface="Times New Roman"/>
                <a:cs typeface="Times New Roman"/>
                <a:sym typeface="Times New Roman"/>
              </a:rPr>
              <a:t>) </a:t>
            </a:r>
            <a:endParaRPr sz="2400" b="0" i="0" u="none" strike="noStrike" cap="none" dirty="0">
              <a:solidFill>
                <a:srgbClr val="1F8084"/>
              </a:solidFill>
              <a:latin typeface="Times New Roman"/>
              <a:ea typeface="Times New Roman"/>
              <a:cs typeface="Times New Roman"/>
              <a:sym typeface="Times New Roman"/>
            </a:endParaRPr>
          </a:p>
          <a:p>
            <a:pPr marL="1371600" marR="0" lvl="2" indent="-381000" algn="just" rtl="0">
              <a:lnSpc>
                <a:spcPct val="160000"/>
              </a:lnSpc>
              <a:spcBef>
                <a:spcPts val="0"/>
              </a:spcBef>
              <a:spcAft>
                <a:spcPts val="0"/>
              </a:spcAft>
              <a:buClr>
                <a:srgbClr val="1F8084"/>
              </a:buClr>
              <a:buSzPts val="2400"/>
              <a:buFont typeface="Times New Roman"/>
              <a:buChar char="■"/>
            </a:pPr>
            <a:r>
              <a:rPr lang="en-US" sz="2400" b="0" i="0" u="none" strike="noStrike" cap="none" dirty="0">
                <a:solidFill>
                  <a:srgbClr val="1F8084"/>
                </a:solidFill>
                <a:latin typeface="Times New Roman"/>
                <a:ea typeface="Times New Roman"/>
                <a:cs typeface="Times New Roman"/>
                <a:sym typeface="Times New Roman"/>
              </a:rPr>
              <a:t>User Authorization (</a:t>
            </a:r>
            <a:r>
              <a:rPr lang="en-US" sz="2400" b="0" i="0" u="none" strike="noStrike" cap="none" dirty="0" err="1">
                <a:solidFill>
                  <a:srgbClr val="1F8084"/>
                </a:solidFill>
                <a:latin typeface="Times New Roman"/>
                <a:ea typeface="Times New Roman"/>
                <a:cs typeface="Times New Roman"/>
                <a:sym typeface="Times New Roman"/>
              </a:rPr>
              <a:t>UserAuth</a:t>
            </a:r>
            <a:r>
              <a:rPr lang="en-US" sz="2400" b="0" i="0" u="none" strike="noStrike" cap="none" dirty="0">
                <a:solidFill>
                  <a:srgbClr val="1F8084"/>
                </a:solidFill>
                <a:latin typeface="Times New Roman"/>
                <a:ea typeface="Times New Roman"/>
                <a:cs typeface="Times New Roman"/>
                <a:sym typeface="Times New Roman"/>
              </a:rPr>
              <a:t>)</a:t>
            </a:r>
            <a:endParaRPr sz="2400" b="0" i="0" u="none" strike="noStrike" cap="none" dirty="0">
              <a:solidFill>
                <a:srgbClr val="1F8084"/>
              </a:solidFill>
              <a:latin typeface="Times New Roman"/>
              <a:ea typeface="Times New Roman"/>
              <a:cs typeface="Times New Roman"/>
              <a:sym typeface="Times New Roman"/>
            </a:endParaRPr>
          </a:p>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Both of these classes are used to set the Authorization values for the 2 </a:t>
            </a:r>
            <a:r>
              <a:rPr lang="en-US" sz="2400" dirty="0">
                <a:solidFill>
                  <a:schemeClr val="dk1"/>
                </a:solidFill>
                <a:latin typeface="Times New Roman"/>
                <a:ea typeface="Times New Roman"/>
                <a:cs typeface="Times New Roman"/>
                <a:sym typeface="Times New Roman"/>
              </a:rPr>
              <a:t>POJOs</a:t>
            </a:r>
            <a:r>
              <a:rPr lang="en-US" sz="2400" b="0" i="0" u="none" strike="noStrike" cap="none" dirty="0">
                <a:solidFill>
                  <a:schemeClr val="dk1"/>
                </a:solidFill>
                <a:latin typeface="Times New Roman"/>
                <a:ea typeface="Times New Roman"/>
                <a:cs typeface="Times New Roman"/>
                <a:sym typeface="Times New Roman"/>
              </a:rPr>
              <a:t> namely Admin and User.</a:t>
            </a:r>
            <a:endParaRPr sz="2400" b="0" i="0" u="none" strike="noStrike" cap="none" dirty="0">
              <a:solidFill>
                <a:schemeClr val="dk1"/>
              </a:solidFill>
              <a:latin typeface="Times New Roman"/>
              <a:ea typeface="Times New Roman"/>
              <a:cs typeface="Times New Roman"/>
              <a:sym typeface="Times New Roman"/>
            </a:endParaRPr>
          </a:p>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Admin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has Admin ID and Password for admin login.</a:t>
            </a:r>
            <a:endParaRPr sz="2400" b="0" i="0" u="none" strike="noStrike" cap="none" dirty="0">
              <a:solidFill>
                <a:schemeClr val="dk1"/>
              </a:solidFill>
              <a:latin typeface="Times New Roman"/>
              <a:ea typeface="Times New Roman"/>
              <a:cs typeface="Times New Roman"/>
              <a:sym typeface="Times New Roman"/>
            </a:endParaRPr>
          </a:p>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User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has User ID and Password for user login.</a:t>
            </a:r>
            <a:endParaRPr sz="2400" b="0" i="0" u="none" strike="noStrike" cap="none" dirty="0">
              <a:solidFill>
                <a:schemeClr val="dk1"/>
              </a:solidFill>
              <a:latin typeface="Times New Roman"/>
              <a:ea typeface="Times New Roman"/>
              <a:cs typeface="Times New Roman"/>
              <a:sym typeface="Times New Roman"/>
            </a:endParaRPr>
          </a:p>
        </p:txBody>
      </p:sp>
      <p:sp>
        <p:nvSpPr>
          <p:cNvPr id="308" name="Google Shape;308;p29"/>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30"/>
          <p:cNvSpPr txBox="1"/>
          <p:nvPr/>
        </p:nvSpPr>
        <p:spPr>
          <a:xfrm>
            <a:off x="839100" y="297575"/>
            <a:ext cx="1135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F8084"/>
                </a:solidFill>
                <a:latin typeface="Times New Roman"/>
                <a:ea typeface="Times New Roman"/>
                <a:cs typeface="Times New Roman"/>
                <a:sym typeface="Times New Roman"/>
              </a:rPr>
              <a:t>SERVICE AND SERVICE IMPLEMENTATION MODULES</a:t>
            </a:r>
            <a:endParaRPr sz="3200" b="0" i="0" u="none" strike="noStrike" cap="none">
              <a:solidFill>
                <a:srgbClr val="1F8084"/>
              </a:solidFill>
              <a:latin typeface="Calibri"/>
              <a:ea typeface="Calibri"/>
              <a:cs typeface="Calibri"/>
              <a:sym typeface="Calibri"/>
            </a:endParaRPr>
          </a:p>
        </p:txBody>
      </p:sp>
      <p:sp>
        <p:nvSpPr>
          <p:cNvPr id="315" name="Google Shape;315;p30"/>
          <p:cNvSpPr txBox="1"/>
          <p:nvPr/>
        </p:nvSpPr>
        <p:spPr>
          <a:xfrm>
            <a:off x="580681" y="1107979"/>
            <a:ext cx="10843800" cy="52629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rgbClr val="1F8084"/>
                </a:solidFill>
                <a:latin typeface="Times New Roman"/>
                <a:ea typeface="Times New Roman"/>
                <a:cs typeface="Times New Roman"/>
                <a:sym typeface="Times New Roman"/>
              </a:rPr>
              <a:t> </a:t>
            </a:r>
            <a:r>
              <a:rPr lang="en-US" sz="2400" b="1" i="0" u="none" strike="noStrike" cap="none" dirty="0">
                <a:solidFill>
                  <a:srgbClr val="1F8084"/>
                </a:solidFill>
                <a:latin typeface="Times New Roman" panose="02020603050405020304" pitchFamily="18" charset="0"/>
                <a:ea typeface="Times New Roman"/>
                <a:cs typeface="Times New Roman" panose="02020603050405020304" pitchFamily="18" charset="0"/>
                <a:sym typeface="Times New Roman"/>
              </a:rPr>
              <a:t>Service:</a:t>
            </a: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The Service module declares the methods that are used by the </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POJO</a:t>
            </a: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a:t>
            </a: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Service module declares Admin Service and User Service classes which has many methods that are implemented in </a:t>
            </a:r>
            <a:r>
              <a:rPr lang="en-US" sz="24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serviceImpl</a:t>
            </a: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module.</a:t>
            </a:r>
            <a:endPar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rgbClr val="1F8084"/>
                </a:solidFill>
                <a:latin typeface="Times New Roman" panose="02020603050405020304" pitchFamily="18" charset="0"/>
                <a:ea typeface="Times New Roman"/>
                <a:cs typeface="Times New Roman" panose="02020603050405020304" pitchFamily="18" charset="0"/>
                <a:sym typeface="Times New Roman"/>
              </a:rPr>
              <a:t>Service Implementation (</a:t>
            </a:r>
            <a:r>
              <a:rPr lang="en-US" sz="2400" b="1" i="0" u="none" strike="noStrike" cap="none" dirty="0" err="1">
                <a:solidFill>
                  <a:srgbClr val="1F8084"/>
                </a:solidFill>
                <a:latin typeface="Times New Roman" panose="02020603050405020304" pitchFamily="18" charset="0"/>
                <a:ea typeface="Times New Roman"/>
                <a:cs typeface="Times New Roman" panose="02020603050405020304" pitchFamily="18" charset="0"/>
                <a:sym typeface="Times New Roman"/>
              </a:rPr>
              <a:t>ServiceImpl</a:t>
            </a:r>
            <a:r>
              <a:rPr lang="en-US" sz="2400" b="1" i="0" u="none" strike="noStrike" cap="none" dirty="0">
                <a:solidFill>
                  <a:srgbClr val="1F8084"/>
                </a:solidFill>
                <a:latin typeface="Times New Roman" panose="02020603050405020304" pitchFamily="18" charset="0"/>
                <a:ea typeface="Times New Roman"/>
                <a:cs typeface="Times New Roman" panose="02020603050405020304" pitchFamily="18" charset="0"/>
                <a:sym typeface="Times New Roman"/>
              </a:rPr>
              <a:t>):</a:t>
            </a:r>
            <a:r>
              <a:rPr lang="en-US"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module implements all the methods specified in the Service module classes. It also uses dependency injection technique to implement the </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Repo</a:t>
            </a: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modules.</a:t>
            </a: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It defines the functions for both Admin Service and User Service classes.</a:t>
            </a: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Methods defined by this module are such as Add admin, Delete admin, Admin login, Add bus details, Update bus and etc. for Admin Service class and then User login, Add user, Delete user, Update user, Add booking, Delete booking and etc. for User Service class.</a:t>
            </a: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p:txBody>
      </p:sp>
      <p:sp>
        <p:nvSpPr>
          <p:cNvPr id="316" name="Google Shape;316;p30"/>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p:nvPr/>
        </p:nvSpPr>
        <p:spPr>
          <a:xfrm>
            <a:off x="2770501" y="175342"/>
            <a:ext cx="874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1F8084"/>
                </a:solidFill>
                <a:latin typeface="Times New Roman"/>
                <a:ea typeface="Times New Roman"/>
                <a:cs typeface="Times New Roman"/>
                <a:sym typeface="Times New Roman"/>
              </a:rPr>
              <a:t>SERVICE &amp; SERVICEIMPL METHODS</a:t>
            </a:r>
            <a:endParaRPr sz="1400" b="0" i="0" u="none" strike="noStrike" cap="none" dirty="0">
              <a:solidFill>
                <a:srgbClr val="1F8084"/>
              </a:solidFill>
              <a:latin typeface="Arial"/>
              <a:ea typeface="Arial"/>
              <a:cs typeface="Arial"/>
              <a:sym typeface="Arial"/>
            </a:endParaRPr>
          </a:p>
        </p:txBody>
      </p:sp>
      <p:sp>
        <p:nvSpPr>
          <p:cNvPr id="323" name="Google Shape;323;p31"/>
          <p:cNvSpPr txBox="1"/>
          <p:nvPr/>
        </p:nvSpPr>
        <p:spPr>
          <a:xfrm>
            <a:off x="396824" y="1013284"/>
            <a:ext cx="5305885" cy="4878588"/>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90000"/>
              </a:lnSpc>
              <a:spcBef>
                <a:spcPts val="0"/>
              </a:spcBef>
              <a:spcAft>
                <a:spcPts val="0"/>
              </a:spcAft>
              <a:buClr>
                <a:schemeClr val="accent1"/>
              </a:buClr>
              <a:buSzPct val="100000"/>
              <a:buFont typeface="Calibri"/>
              <a:buNone/>
            </a:pPr>
            <a:r>
              <a:rPr lang="en-US" sz="2855" b="1" i="0" u="none" strike="noStrike" cap="none" dirty="0">
                <a:solidFill>
                  <a:srgbClr val="1F8084"/>
                </a:solidFill>
                <a:latin typeface="Times New Roman" panose="02020603050405020304" pitchFamily="18" charset="0"/>
                <a:ea typeface="Times New Roman"/>
                <a:cs typeface="Times New Roman" panose="02020603050405020304" pitchFamily="18" charset="0"/>
                <a:sym typeface="Times New Roman"/>
              </a:rPr>
              <a:t>Admin Methods</a:t>
            </a:r>
            <a:endParaRPr sz="1400" b="0" i="0" u="none" strike="noStrike" cap="none" dirty="0">
              <a:solidFill>
                <a:srgbClr val="1F8084"/>
              </a:solidFill>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Admin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addAdmin</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(Admin admin);                                                      </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Admin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getAdmin</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adminId</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void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deleteAdmin</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adminId</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Admin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adminLogin</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AdminAuth</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 auth);</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List&lt;</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&gt;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getAllBusDetails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addBusDetails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 details);</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void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deleteBus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busNumber</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updateBus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 details);</a:t>
            </a:r>
            <a:endParaRPr sz="2200" b="0" i="0" u="none" strike="noStrike" cap="none" dirty="0">
              <a:latin typeface="Times New Roman" panose="02020603050405020304" pitchFamily="18" charset="0"/>
              <a:ea typeface="Arial"/>
              <a:cs typeface="Times New Roman" panose="02020603050405020304" pitchFamily="18" charset="0"/>
              <a:sym typeface="Arial"/>
            </a:endParaRPr>
          </a:p>
          <a:p>
            <a:pPr marL="91440" marR="0" lvl="0" indent="-98425" algn="just" rtl="0">
              <a:lnSpc>
                <a:spcPct val="90000"/>
              </a:lnSpc>
              <a:spcBef>
                <a:spcPts val="1400"/>
              </a:spcBef>
              <a:spcAft>
                <a:spcPts val="0"/>
              </a:spcAft>
              <a:buClr>
                <a:schemeClr val="accent1"/>
              </a:buClr>
              <a:buSzPct val="100000"/>
              <a:buFont typeface="Calibri"/>
              <a:buChar char=" "/>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public List&lt;Passenger&gt; </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getAllPassengers</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a:t>
            </a:r>
          </a:p>
          <a:p>
            <a:pPr marR="0" lvl="0" algn="just" rtl="0">
              <a:lnSpc>
                <a:spcPct val="90000"/>
              </a:lnSpc>
              <a:spcBef>
                <a:spcPts val="1400"/>
              </a:spcBef>
              <a:spcAft>
                <a:spcPts val="0"/>
              </a:spcAft>
              <a:buClr>
                <a:schemeClr val="accent1"/>
              </a:buClr>
              <a:buSzPct val="100000"/>
            </a:pP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  public List&lt;Passenger&gt;</a:t>
            </a:r>
            <a:r>
              <a:rPr lang="en-US" sz="2200" b="0" i="0" u="none" strike="noStrike" cap="none" dirty="0" err="1">
                <a:latin typeface="Times New Roman" panose="02020603050405020304" pitchFamily="18" charset="0"/>
                <a:ea typeface="Times New Roman"/>
                <a:cs typeface="Times New Roman" panose="02020603050405020304" pitchFamily="18" charset="0"/>
                <a:sym typeface="Times New Roman"/>
              </a:rPr>
              <a:t>getPassengersByBooking</a:t>
            </a:r>
            <a:r>
              <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rPr>
              <a:t>(Integer id);</a:t>
            </a:r>
          </a:p>
          <a:p>
            <a:pPr marL="0" marR="0" algn="just">
              <a:spcBef>
                <a:spcPts val="0"/>
              </a:spcBef>
              <a:spcAft>
                <a:spcPts val="0"/>
              </a:spcAft>
            </a:pPr>
            <a:endParaRPr lang="fr-FR" sz="2200" dirty="0">
              <a:effectLst/>
              <a:latin typeface="Times New Roman" panose="02020603050405020304" pitchFamily="18" charset="0"/>
              <a:cs typeface="Times New Roman" panose="02020603050405020304" pitchFamily="18" charset="0"/>
            </a:endParaRPr>
          </a:p>
          <a:p>
            <a:pPr marL="0" marR="0" algn="just">
              <a:spcBef>
                <a:spcPts val="0"/>
              </a:spcBef>
              <a:spcAft>
                <a:spcPts val="0"/>
              </a:spcAft>
            </a:pPr>
            <a:r>
              <a:rPr lang="fr-FR" sz="2200" dirty="0">
                <a:latin typeface="Times New Roman" panose="02020603050405020304" pitchFamily="18" charset="0"/>
                <a:cs typeface="Times New Roman" panose="02020603050405020304" pitchFamily="18" charset="0"/>
              </a:rPr>
              <a:t>  </a:t>
            </a:r>
            <a:r>
              <a:rPr lang="fr-FR" sz="2200" dirty="0">
                <a:effectLst/>
                <a:latin typeface="Times New Roman" panose="02020603050405020304" pitchFamily="18" charset="0"/>
                <a:cs typeface="Times New Roman" panose="02020603050405020304" pitchFamily="18" charset="0"/>
              </a:rPr>
              <a:t>public List&lt;User&gt; </a:t>
            </a:r>
            <a:r>
              <a:rPr lang="fr-FR" sz="2200" dirty="0" err="1">
                <a:effectLst/>
                <a:latin typeface="Times New Roman" panose="02020603050405020304" pitchFamily="18" charset="0"/>
                <a:cs typeface="Times New Roman" panose="02020603050405020304" pitchFamily="18" charset="0"/>
              </a:rPr>
              <a:t>getAllUsers</a:t>
            </a:r>
            <a:r>
              <a:rPr lang="fr-FR" sz="2200" dirty="0">
                <a:effectLst/>
                <a:latin typeface="Times New Roman" panose="02020603050405020304" pitchFamily="18" charset="0"/>
                <a:cs typeface="Times New Roman" panose="02020603050405020304" pitchFamily="18" charset="0"/>
              </a:rPr>
              <a:t>();</a:t>
            </a:r>
          </a:p>
          <a:p>
            <a:pPr marL="0" marR="0" algn="just">
              <a:spcBef>
                <a:spcPts val="0"/>
              </a:spcBef>
              <a:spcAft>
                <a:spcPts val="0"/>
              </a:spcAft>
            </a:pPr>
            <a:br>
              <a:rPr lang="fr-FR" sz="2200" dirty="0">
                <a:effectLst/>
                <a:latin typeface="Times New Roman" panose="02020603050405020304" pitchFamily="18" charset="0"/>
                <a:cs typeface="Times New Roman" panose="02020603050405020304" pitchFamily="18" charset="0"/>
              </a:rPr>
            </a:br>
            <a:r>
              <a:rPr lang="fr-FR" sz="2200" dirty="0">
                <a:latin typeface="Times New Roman" panose="02020603050405020304" pitchFamily="18" charset="0"/>
                <a:cs typeface="Times New Roman" panose="02020603050405020304" pitchFamily="18" charset="0"/>
              </a:rPr>
              <a:t> </a:t>
            </a:r>
            <a:r>
              <a:rPr lang="fr-FR" sz="2200" dirty="0">
                <a:effectLst/>
                <a:latin typeface="Times New Roman" panose="02020603050405020304" pitchFamily="18" charset="0"/>
                <a:cs typeface="Times New Roman" panose="02020603050405020304" pitchFamily="18" charset="0"/>
              </a:rPr>
              <a:t>public </a:t>
            </a:r>
            <a:r>
              <a:rPr lang="fr-FR" sz="2200" dirty="0" err="1">
                <a:effectLst/>
                <a:latin typeface="Times New Roman" panose="02020603050405020304" pitchFamily="18" charset="0"/>
                <a:cs typeface="Times New Roman" panose="02020603050405020304" pitchFamily="18" charset="0"/>
              </a:rPr>
              <a:t>void</a:t>
            </a:r>
            <a:r>
              <a:rPr lang="fr-FR" sz="2200" dirty="0">
                <a:effectLst/>
                <a:latin typeface="Times New Roman" panose="02020603050405020304" pitchFamily="18" charset="0"/>
                <a:cs typeface="Times New Roman" panose="02020603050405020304" pitchFamily="18" charset="0"/>
              </a:rPr>
              <a:t> </a:t>
            </a:r>
            <a:r>
              <a:rPr lang="fr-FR" sz="2200" dirty="0" err="1">
                <a:effectLst/>
                <a:latin typeface="Times New Roman" panose="02020603050405020304" pitchFamily="18" charset="0"/>
                <a:cs typeface="Times New Roman" panose="02020603050405020304" pitchFamily="18" charset="0"/>
              </a:rPr>
              <a:t>updateUser</a:t>
            </a:r>
            <a:r>
              <a:rPr lang="fr-FR" sz="2200" dirty="0">
                <a:effectLst/>
                <a:latin typeface="Times New Roman" panose="02020603050405020304" pitchFamily="18" charset="0"/>
                <a:cs typeface="Times New Roman" panose="02020603050405020304" pitchFamily="18" charset="0"/>
              </a:rPr>
              <a:t>(User </a:t>
            </a:r>
            <a:r>
              <a:rPr lang="fr-FR" sz="2200" dirty="0" err="1">
                <a:effectLst/>
                <a:latin typeface="Times New Roman" panose="02020603050405020304" pitchFamily="18" charset="0"/>
                <a:cs typeface="Times New Roman" panose="02020603050405020304" pitchFamily="18" charset="0"/>
              </a:rPr>
              <a:t>user</a:t>
            </a:r>
            <a:r>
              <a:rPr lang="fr-FR" sz="2200" dirty="0">
                <a:effectLst/>
                <a:latin typeface="Times New Roman" panose="02020603050405020304" pitchFamily="18" charset="0"/>
                <a:cs typeface="Times New Roman" panose="02020603050405020304" pitchFamily="18" charset="0"/>
              </a:rPr>
              <a:t>);</a:t>
            </a:r>
          </a:p>
          <a:p>
            <a:pPr marR="0" lvl="0" algn="just" rtl="0">
              <a:lnSpc>
                <a:spcPct val="90000"/>
              </a:lnSpc>
              <a:spcBef>
                <a:spcPts val="1400"/>
              </a:spcBef>
              <a:spcAft>
                <a:spcPts val="0"/>
              </a:spcAft>
              <a:buClr>
                <a:schemeClr val="accent1"/>
              </a:buClr>
              <a:buSzPct val="100000"/>
            </a:pPr>
            <a:endParaRPr lang="en-US" sz="2600" b="0" i="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R="0" lvl="0" algn="just" rtl="0">
              <a:lnSpc>
                <a:spcPct val="90000"/>
              </a:lnSpc>
              <a:spcBef>
                <a:spcPts val="1400"/>
              </a:spcBef>
              <a:spcAft>
                <a:spcPts val="0"/>
              </a:spcAft>
              <a:buClr>
                <a:schemeClr val="accent1"/>
              </a:buClr>
              <a:buSzPct val="100000"/>
            </a:pPr>
            <a:endParaRPr lang="en-US" sz="2100" b="0" i="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R="0" lvl="0" algn="l" rtl="0">
              <a:lnSpc>
                <a:spcPct val="90000"/>
              </a:lnSpc>
              <a:spcBef>
                <a:spcPts val="1400"/>
              </a:spcBef>
              <a:spcAft>
                <a:spcPts val="0"/>
              </a:spcAft>
              <a:buClr>
                <a:schemeClr val="accent1"/>
              </a:buClr>
              <a:buSzPct val="100000"/>
            </a:pPr>
            <a:endParaRPr lang="en-US" sz="26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p>
            <a:pPr marR="0" lvl="0" algn="l" rtl="0">
              <a:lnSpc>
                <a:spcPct val="90000"/>
              </a:lnSpc>
              <a:spcBef>
                <a:spcPts val="1400"/>
              </a:spcBef>
              <a:spcAft>
                <a:spcPts val="0"/>
              </a:spcAft>
              <a:buClr>
                <a:schemeClr val="accent1"/>
              </a:buClr>
              <a:buSzPct val="100000"/>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91440" marR="0" lvl="0" indent="-2539" algn="l" rtl="0">
              <a:lnSpc>
                <a:spcPct val="90000"/>
              </a:lnSpc>
              <a:spcBef>
                <a:spcPts val="1400"/>
              </a:spcBef>
              <a:spcAft>
                <a:spcPts val="0"/>
              </a:spcAft>
              <a:buClr>
                <a:schemeClr val="accent1"/>
              </a:buClr>
              <a:buSzPct val="100000"/>
              <a:buFont typeface="Calibri"/>
              <a:buNone/>
            </a:pPr>
            <a:endParaRPr sz="2000" b="0" i="0" u="none" strike="noStrike" cap="none" dirty="0">
              <a:solidFill>
                <a:srgbClr val="3F3F3F"/>
              </a:solidFill>
              <a:latin typeface="Calibri"/>
              <a:ea typeface="Calibri"/>
              <a:cs typeface="Calibri"/>
              <a:sym typeface="Calibri"/>
            </a:endParaRPr>
          </a:p>
        </p:txBody>
      </p:sp>
      <p:sp>
        <p:nvSpPr>
          <p:cNvPr id="324" name="Google Shape;324;p31"/>
          <p:cNvSpPr txBox="1"/>
          <p:nvPr/>
        </p:nvSpPr>
        <p:spPr>
          <a:xfrm>
            <a:off x="6095999" y="760342"/>
            <a:ext cx="5820698" cy="5515593"/>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accent1"/>
              </a:buClr>
              <a:buSzPts val="2000"/>
              <a:buFont typeface="Calibri"/>
              <a:buNone/>
            </a:pPr>
            <a:r>
              <a:rPr lang="en-US" sz="2000" b="1" i="0" u="none" strike="noStrike" cap="none" dirty="0">
                <a:solidFill>
                  <a:srgbClr val="1F8084"/>
                </a:solidFill>
                <a:latin typeface="Times New Roman" panose="02020603050405020304" pitchFamily="18" charset="0"/>
                <a:ea typeface="Times New Roman"/>
                <a:cs typeface="Times New Roman" panose="02020603050405020304" pitchFamily="18" charset="0"/>
                <a:sym typeface="Times New Roman"/>
              </a:rPr>
              <a:t>User Methods</a:t>
            </a:r>
            <a:endParaRPr lang="en-US" sz="2000" dirty="0">
              <a:solidFill>
                <a:srgbClr val="1F8084"/>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User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addUser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(User user);</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void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updateUser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(User user);</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User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getUser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void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deleteUser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User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userLogin</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UserAuth</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auth);</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BookingDetails</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addBooking</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BookingDetails</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booking, 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busNumber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void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deleteBooking</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bookingId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List&lt;</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BookingDetails</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&gt;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getBookingByUserId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userId</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findByRouteAndDate</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(String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arrivalBusstop</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String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departureBusstop</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String date);</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BusDetails</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getBusByBusNumber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(Integer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busNumber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a:t>
            </a:r>
            <a:endParaRPr lang="en-US" sz="1400" dirty="0">
              <a:latin typeface="Times New Roman" panose="02020603050405020304" pitchFamily="18" charset="0"/>
              <a:ea typeface="Times New Roman"/>
              <a:cs typeface="Times New Roman" panose="02020603050405020304" pitchFamily="18" charset="0"/>
              <a:sym typeface="Arial"/>
            </a:endParaRPr>
          </a:p>
          <a:p>
            <a:pPr marL="0" marR="0" lvl="0" indent="0" algn="just" rtl="0">
              <a:lnSpc>
                <a:spcPct val="150000"/>
              </a:lnSpc>
              <a:spcBef>
                <a:spcPts val="0"/>
              </a:spcBef>
              <a:spcAft>
                <a:spcPts val="0"/>
              </a:spcAft>
              <a:buClr>
                <a:schemeClr val="accent1"/>
              </a:buClr>
              <a:buSzPts val="2000"/>
              <a:buFont typeface="Calibri"/>
              <a:buNone/>
            </a:pP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public Passenger </a:t>
            </a:r>
            <a:r>
              <a:rPr lang="en-US" sz="1400" b="0" i="0" u="none" strike="noStrike" cap="none" dirty="0" err="1">
                <a:latin typeface="Times New Roman" panose="02020603050405020304" pitchFamily="18" charset="0"/>
                <a:ea typeface="Times New Roman"/>
                <a:cs typeface="Times New Roman" panose="02020603050405020304" pitchFamily="18" charset="0"/>
                <a:sym typeface="Times New Roman"/>
              </a:rPr>
              <a:t>updatePassenger</a:t>
            </a:r>
            <a:r>
              <a:rPr lang="en-US" sz="1400" b="0" i="0" u="none" strike="noStrike" cap="none" dirty="0">
                <a:latin typeface="Times New Roman" panose="02020603050405020304" pitchFamily="18" charset="0"/>
                <a:ea typeface="Times New Roman"/>
                <a:cs typeface="Times New Roman" panose="02020603050405020304" pitchFamily="18" charset="0"/>
                <a:sym typeface="Times New Roman"/>
              </a:rPr>
              <a:t>(Passenger passenger);</a:t>
            </a:r>
            <a:endParaRPr lang="en-US" sz="1400" dirty="0">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Clr>
                <a:schemeClr val="accent1"/>
              </a:buClr>
              <a:buSzPts val="2000"/>
              <a:buFont typeface="Calibri"/>
              <a:buNone/>
            </a:pPr>
            <a:r>
              <a:rPr lang="en-IN" sz="1400" dirty="0">
                <a:effectLst/>
                <a:latin typeface="Times New Roman" panose="02020603050405020304" pitchFamily="18" charset="0"/>
                <a:cs typeface="Times New Roman" panose="02020603050405020304" pitchFamily="18" charset="0"/>
              </a:rPr>
              <a:t>public List&lt;String&gt; </a:t>
            </a:r>
            <a:r>
              <a:rPr lang="en-IN" sz="1400" dirty="0" err="1">
                <a:effectLst/>
                <a:latin typeface="Times New Roman" panose="02020603050405020304" pitchFamily="18" charset="0"/>
                <a:cs typeface="Times New Roman" panose="02020603050405020304" pitchFamily="18" charset="0"/>
              </a:rPr>
              <a:t>getDistinctDepartureBusstops</a:t>
            </a:r>
            <a:r>
              <a:rPr lang="en-IN" sz="1400" dirty="0">
                <a:effectLst/>
                <a:latin typeface="Times New Roman" panose="02020603050405020304" pitchFamily="18" charset="0"/>
                <a:cs typeface="Times New Roman" panose="02020603050405020304" pitchFamily="18" charset="0"/>
              </a:rPr>
              <a:t>();</a:t>
            </a:r>
          </a:p>
          <a:p>
            <a:pPr marL="0" marR="0" algn="just">
              <a:lnSpc>
                <a:spcPct val="150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public List&lt;String&gt; </a:t>
            </a:r>
            <a:r>
              <a:rPr lang="en-IN" sz="1400" dirty="0" err="1">
                <a:effectLst/>
                <a:latin typeface="Times New Roman" panose="02020603050405020304" pitchFamily="18" charset="0"/>
                <a:cs typeface="Times New Roman" panose="02020603050405020304" pitchFamily="18" charset="0"/>
              </a:rPr>
              <a:t>getDistinctArrivalBusstops</a:t>
            </a:r>
            <a:r>
              <a:rPr lang="en-IN" sz="1400" dirty="0">
                <a:effectLst/>
                <a:latin typeface="Times New Roman" panose="02020603050405020304" pitchFamily="18" charset="0"/>
                <a:cs typeface="Times New Roman" panose="02020603050405020304" pitchFamily="18" charset="0"/>
              </a:rPr>
              <a:t>();</a:t>
            </a:r>
          </a:p>
          <a:p>
            <a:pPr marL="91440" marR="0" lvl="0" indent="-91440" algn="just" rtl="0">
              <a:lnSpc>
                <a:spcPct val="150000"/>
              </a:lnSpc>
              <a:spcBef>
                <a:spcPts val="1400"/>
              </a:spcBef>
              <a:spcAft>
                <a:spcPts val="0"/>
              </a:spcAft>
              <a:buClr>
                <a:schemeClr val="accent1"/>
              </a:buClr>
              <a:buSzPts val="1400"/>
              <a:buFont typeface="Calibri"/>
              <a:buChar char=" "/>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25" name="Google Shape;325;p31"/>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1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 name="Google Shape;120;p1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121" name="Google Shape;121;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14"/>
          <p:cNvSpPr/>
          <p:nvPr/>
        </p:nvSpPr>
        <p:spPr>
          <a:xfrm>
            <a:off x="7613486" y="0"/>
            <a:ext cx="4584734" cy="68580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4"/>
          <p:cNvSpPr txBox="1"/>
          <p:nvPr/>
        </p:nvSpPr>
        <p:spPr>
          <a:xfrm>
            <a:off x="8096885" y="2514600"/>
            <a:ext cx="3659246" cy="1826314"/>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400"/>
              <a:buFont typeface="Arial"/>
              <a:buNone/>
            </a:pPr>
            <a:r>
              <a:rPr lang="en-US" sz="5400" b="0" i="0" u="none" strike="noStrike" cap="none" dirty="0">
                <a:latin typeface="Times New Roman" panose="02020603050405020304" pitchFamily="18" charset="0"/>
                <a:ea typeface="Calibri"/>
                <a:cs typeface="Times New Roman" panose="02020603050405020304" pitchFamily="18" charset="0"/>
                <a:sym typeface="Calibri"/>
              </a:rPr>
              <a:t>    TEAM MEMBERS</a:t>
            </a:r>
            <a:endParaRPr sz="5400" b="0" i="0" u="none" strike="noStrike" cap="none" dirty="0">
              <a:latin typeface="Times New Roman" panose="02020603050405020304" pitchFamily="18" charset="0"/>
              <a:ea typeface="Arial"/>
              <a:cs typeface="Times New Roman" panose="02020603050405020304" pitchFamily="18" charset="0"/>
              <a:sym typeface="Arial"/>
            </a:endParaRPr>
          </a:p>
        </p:txBody>
      </p:sp>
      <p:sp>
        <p:nvSpPr>
          <p:cNvPr id="124" name="Google Shape;124;p14"/>
          <p:cNvSpPr/>
          <p:nvPr/>
        </p:nvSpPr>
        <p:spPr>
          <a:xfrm>
            <a:off x="7556906" y="0"/>
            <a:ext cx="64008" cy="6858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25" name="Google Shape;125;p14"/>
          <p:cNvGraphicFramePr/>
          <p:nvPr>
            <p:extLst>
              <p:ext uri="{D42A27DB-BD31-4B8C-83A1-F6EECF244321}">
                <p14:modId xmlns:p14="http://schemas.microsoft.com/office/powerpoint/2010/main" val="1382166562"/>
              </p:ext>
            </p:extLst>
          </p:nvPr>
        </p:nvGraphicFramePr>
        <p:xfrm>
          <a:off x="300447" y="998551"/>
          <a:ext cx="6680456" cy="4675135"/>
        </p:xfrm>
        <a:graphic>
          <a:graphicData uri="http://schemas.openxmlformats.org/drawingml/2006/table">
            <a:tbl>
              <a:tblPr firstRow="1" bandRow="1">
                <a:tableStyleId>{E7D40095-9473-4F88-8473-FE15AE6D03F7}</a:tableStyleId>
              </a:tblPr>
              <a:tblGrid>
                <a:gridCol w="1449695">
                  <a:extLst>
                    <a:ext uri="{9D8B030D-6E8A-4147-A177-3AD203B41FA5}">
                      <a16:colId xmlns:a16="http://schemas.microsoft.com/office/drawing/2014/main" val="20000"/>
                    </a:ext>
                  </a:extLst>
                </a:gridCol>
                <a:gridCol w="5230761">
                  <a:extLst>
                    <a:ext uri="{9D8B030D-6E8A-4147-A177-3AD203B41FA5}">
                      <a16:colId xmlns:a16="http://schemas.microsoft.com/office/drawing/2014/main" val="20001"/>
                    </a:ext>
                  </a:extLst>
                </a:gridCol>
              </a:tblGrid>
              <a:tr h="646525">
                <a:tc>
                  <a:txBody>
                    <a:bodyPr/>
                    <a:lstStyle/>
                    <a:p>
                      <a:pPr marL="0" marR="0" lvl="0" indent="0" algn="ctr" rtl="0">
                        <a:lnSpc>
                          <a:spcPct val="100000"/>
                        </a:lnSpc>
                        <a:spcBef>
                          <a:spcPts val="0"/>
                        </a:spcBef>
                        <a:spcAft>
                          <a:spcPts val="0"/>
                        </a:spcAft>
                        <a:buClr>
                          <a:srgbClr val="000000"/>
                        </a:buClr>
                        <a:buSzPts val="1600"/>
                        <a:buFont typeface="Arial"/>
                        <a:buNone/>
                      </a:pPr>
                      <a:r>
                        <a:rPr lang="en-US" sz="2400" b="1" u="none" strike="noStrike" cap="none" dirty="0">
                          <a:solidFill>
                            <a:schemeClr val="tx1"/>
                          </a:solidFill>
                          <a:latin typeface="Times New Roman" panose="02020603050405020304" pitchFamily="18" charset="0"/>
                          <a:cs typeface="Times New Roman" panose="02020603050405020304" pitchFamily="18" charset="0"/>
                        </a:rPr>
                        <a:t>S.NO</a:t>
                      </a:r>
                      <a:endParaRPr sz="2400" b="1" u="none" strike="noStrike" cap="none" dirty="0">
                        <a:solidFill>
                          <a:schemeClr val="tx1"/>
                        </a:solidFill>
                        <a:latin typeface="Times New Roman" panose="02020603050405020304" pitchFamily="18" charset="0"/>
                        <a:cs typeface="Times New Roman" panose="02020603050405020304" pitchFamily="18" charset="0"/>
                      </a:endParaRPr>
                    </a:p>
                  </a:txBody>
                  <a:tcPr marL="179600" marR="179600" marT="179600" marB="179600">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400" b="1" u="none" strike="noStrike" cap="none" dirty="0">
                          <a:solidFill>
                            <a:schemeClr val="tx1"/>
                          </a:solidFill>
                          <a:latin typeface="Times New Roman" panose="02020603050405020304" pitchFamily="18" charset="0"/>
                          <a:cs typeface="Times New Roman" panose="02020603050405020304" pitchFamily="18" charset="0"/>
                        </a:rPr>
                        <a:t>NAMES</a:t>
                      </a:r>
                      <a:endParaRPr sz="2400" b="1" u="none" strike="noStrike" cap="none" dirty="0">
                        <a:solidFill>
                          <a:schemeClr val="tx1"/>
                        </a:solidFill>
                        <a:latin typeface="Times New Roman" panose="02020603050405020304" pitchFamily="18" charset="0"/>
                        <a:cs typeface="Times New Roman" panose="02020603050405020304" pitchFamily="18" charset="0"/>
                      </a:endParaRPr>
                    </a:p>
                  </a:txBody>
                  <a:tcPr marL="179600" marR="179600" marT="179600" marB="179600">
                    <a:solidFill>
                      <a:schemeClr val="accent6">
                        <a:lumMod val="40000"/>
                        <a:lumOff val="60000"/>
                      </a:schemeClr>
                    </a:solidFill>
                  </a:tcPr>
                </a:tc>
                <a:extLst>
                  <a:ext uri="{0D108BD9-81ED-4DB2-BD59-A6C34878D82A}">
                    <a16:rowId xmlns:a16="http://schemas.microsoft.com/office/drawing/2014/main" val="10000"/>
                  </a:ext>
                </a:extLst>
              </a:tr>
              <a:tr h="541875">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lt1"/>
                          </a:solidFill>
                          <a:latin typeface="Times New Roman" panose="02020603050405020304" pitchFamily="18" charset="0"/>
                          <a:cs typeface="Times New Roman" panose="02020603050405020304" pitchFamily="18" charset="0"/>
                          <a:sym typeface="Times New Roman"/>
                        </a:rPr>
                        <a:t>1</a:t>
                      </a:r>
                      <a:endParaRPr sz="18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IN" sz="1800" b="0" u="none" strike="noStrike" cap="none" dirty="0">
                          <a:solidFill>
                            <a:schemeClr val="bg1"/>
                          </a:solidFill>
                          <a:latin typeface="Times New Roman" panose="02020603050405020304" pitchFamily="18" charset="0"/>
                          <a:cs typeface="Times New Roman" panose="02020603050405020304" pitchFamily="18" charset="0"/>
                          <a:sym typeface="Times New Roman"/>
                        </a:rPr>
                        <a:t>          Devashish X  (Team Lead )</a:t>
                      </a:r>
                      <a:endParaRPr sz="1800" b="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solidFill>
                  </a:tcPr>
                </a:tc>
                <a:extLst>
                  <a:ext uri="{0D108BD9-81ED-4DB2-BD59-A6C34878D82A}">
                    <a16:rowId xmlns:a16="http://schemas.microsoft.com/office/drawing/2014/main" val="10001"/>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dk1"/>
                          </a:solidFill>
                          <a:latin typeface="Times New Roman" panose="02020603050405020304" pitchFamily="18" charset="0"/>
                          <a:cs typeface="Times New Roman" panose="02020603050405020304" pitchFamily="18" charset="0"/>
                          <a:sym typeface="Times New Roman"/>
                        </a:rPr>
                        <a:t>2</a:t>
                      </a:r>
                      <a:endParaRPr sz="18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2100"/>
                        <a:buFont typeface="Arial"/>
                        <a:buNone/>
                        <a:tabLst/>
                        <a:defRPr/>
                      </a:pPr>
                      <a:r>
                        <a:rPr lang="en-IN" sz="1800" b="0" kern="1200" dirty="0">
                          <a:solidFill>
                            <a:schemeClr val="tx1"/>
                          </a:solidFill>
                          <a:effectLst/>
                          <a:latin typeface="Times New Roman" panose="02020603050405020304" pitchFamily="18" charset="0"/>
                          <a:cs typeface="Times New Roman" panose="02020603050405020304" pitchFamily="18" charset="0"/>
                        </a:rPr>
                        <a:t>C </a:t>
                      </a:r>
                      <a:r>
                        <a:rPr lang="en-IN" sz="1800" b="0" kern="1200" dirty="0" err="1">
                          <a:solidFill>
                            <a:schemeClr val="tx1"/>
                          </a:solidFill>
                          <a:effectLst/>
                          <a:latin typeface="Times New Roman" panose="02020603050405020304" pitchFamily="18" charset="0"/>
                          <a:cs typeface="Times New Roman" panose="02020603050405020304" pitchFamily="18" charset="0"/>
                        </a:rPr>
                        <a:t>Balamanikandan</a:t>
                      </a:r>
                      <a:r>
                        <a:rPr lang="en-IN" sz="1800" b="0" kern="1200" dirty="0">
                          <a:solidFill>
                            <a:schemeClr val="tx1"/>
                          </a:solidFill>
                          <a:effectLst/>
                          <a:latin typeface="Times New Roman" panose="02020603050405020304" pitchFamily="18" charset="0"/>
                          <a:cs typeface="Times New Roman" panose="02020603050405020304" pitchFamily="18" charset="0"/>
                        </a:rPr>
                        <a:t>  </a:t>
                      </a:r>
                      <a:endParaRPr lang="en-IN" sz="1800" u="none" strike="noStrike" cap="none" dirty="0">
                        <a:solidFill>
                          <a:schemeClr val="tx1"/>
                        </a:solidFill>
                        <a:latin typeface="Times New Roman" panose="02020603050405020304" pitchFamily="18" charset="0"/>
                        <a:cs typeface="Times New Roman" panose="02020603050405020304" pitchFamily="18" charset="0"/>
                      </a:endParaRPr>
                    </a:p>
                  </a:txBody>
                  <a:tcPr marL="89800" marR="89800" marT="0" marB="119725" anchor="ctr">
                    <a:solidFill>
                      <a:schemeClr val="accent6">
                        <a:lumMod val="20000"/>
                        <a:lumOff val="80000"/>
                      </a:schemeClr>
                    </a:solidFill>
                  </a:tcPr>
                </a:tc>
                <a:extLst>
                  <a:ext uri="{0D108BD9-81ED-4DB2-BD59-A6C34878D82A}">
                    <a16:rowId xmlns:a16="http://schemas.microsoft.com/office/drawing/2014/main" val="10002"/>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lt1"/>
                          </a:solidFill>
                          <a:latin typeface="Times New Roman" panose="02020603050405020304" pitchFamily="18" charset="0"/>
                          <a:cs typeface="Times New Roman" panose="02020603050405020304" pitchFamily="18" charset="0"/>
                          <a:sym typeface="Times New Roman"/>
                        </a:rPr>
                        <a:t>3</a:t>
                      </a:r>
                      <a:endParaRPr sz="18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solidFill>
                  </a:tcPr>
                </a:tc>
                <a:tc>
                  <a:txBody>
                    <a:bodyPr/>
                    <a:lstStyle/>
                    <a:p>
                      <a:pPr marL="0" marR="0" lvl="0" indent="0" algn="ctr" rtl="0">
                        <a:lnSpc>
                          <a:spcPct val="100000"/>
                        </a:lnSpc>
                        <a:spcBef>
                          <a:spcPts val="0"/>
                        </a:spcBef>
                        <a:spcAft>
                          <a:spcPts val="0"/>
                        </a:spcAft>
                        <a:buClr>
                          <a:schemeClr val="dk1"/>
                        </a:buClr>
                        <a:buSzPts val="2100"/>
                        <a:buFont typeface="Arial"/>
                        <a:buNone/>
                      </a:pPr>
                      <a:r>
                        <a:rPr lang="en-IN" sz="1800" b="0" kern="1200" dirty="0">
                          <a:solidFill>
                            <a:schemeClr val="bg1"/>
                          </a:solidFill>
                          <a:effectLst/>
                          <a:latin typeface="Times New Roman" panose="02020603050405020304" pitchFamily="18" charset="0"/>
                          <a:cs typeface="Times New Roman" panose="02020603050405020304" pitchFamily="18" charset="0"/>
                        </a:rPr>
                        <a:t>          </a:t>
                      </a:r>
                      <a:r>
                        <a:rPr lang="en-IN" sz="1800" b="0" kern="1200" dirty="0" err="1">
                          <a:solidFill>
                            <a:schemeClr val="bg1"/>
                          </a:solidFill>
                          <a:effectLst/>
                          <a:latin typeface="Times New Roman" panose="02020603050405020304" pitchFamily="18" charset="0"/>
                          <a:cs typeface="Times New Roman" panose="02020603050405020304" pitchFamily="18" charset="0"/>
                        </a:rPr>
                        <a:t>Chittala</a:t>
                      </a:r>
                      <a:r>
                        <a:rPr lang="en-IN" sz="1800" b="0" kern="1200" dirty="0">
                          <a:solidFill>
                            <a:schemeClr val="bg1"/>
                          </a:solidFill>
                          <a:effectLst/>
                          <a:latin typeface="Times New Roman" panose="02020603050405020304" pitchFamily="18" charset="0"/>
                          <a:cs typeface="Times New Roman" panose="02020603050405020304" pitchFamily="18" charset="0"/>
                        </a:rPr>
                        <a:t> Geetha Sai Krishna</a:t>
                      </a:r>
                      <a:endParaRPr sz="1800" u="none" strike="noStrike" cap="none" dirty="0">
                        <a:solidFill>
                          <a:schemeClr val="bg1"/>
                        </a:solidFill>
                        <a:latin typeface="Times New Roman" panose="02020603050405020304" pitchFamily="18" charset="0"/>
                        <a:cs typeface="Times New Roman" panose="02020603050405020304" pitchFamily="18" charset="0"/>
                      </a:endParaRPr>
                    </a:p>
                  </a:txBody>
                  <a:tcPr marL="89800" marR="89800" marT="0" marB="119725" anchor="ctr">
                    <a:solidFill>
                      <a:schemeClr val="accent6"/>
                    </a:solidFill>
                  </a:tcPr>
                </a:tc>
                <a:extLst>
                  <a:ext uri="{0D108BD9-81ED-4DB2-BD59-A6C34878D82A}">
                    <a16:rowId xmlns:a16="http://schemas.microsoft.com/office/drawing/2014/main" val="10003"/>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latin typeface="Times New Roman" panose="02020603050405020304" pitchFamily="18" charset="0"/>
                          <a:cs typeface="Times New Roman" panose="02020603050405020304" pitchFamily="18" charset="0"/>
                          <a:sym typeface="Times New Roman"/>
                        </a:rPr>
                        <a:t>4</a:t>
                      </a:r>
                      <a:endParaRPr sz="18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2100"/>
                        <a:buFont typeface="Arial"/>
                        <a:buNone/>
                        <a:tabLst/>
                        <a:defRPr/>
                      </a:pPr>
                      <a:r>
                        <a:rPr lang="en-IN" sz="1800" b="0" kern="1200" dirty="0" err="1">
                          <a:solidFill>
                            <a:schemeClr val="tx1"/>
                          </a:solidFill>
                          <a:effectLst/>
                          <a:latin typeface="Times New Roman" panose="02020603050405020304" pitchFamily="18" charset="0"/>
                          <a:cs typeface="Times New Roman" panose="02020603050405020304" pitchFamily="18" charset="0"/>
                        </a:rPr>
                        <a:t>Debashis</a:t>
                      </a:r>
                      <a:r>
                        <a:rPr lang="en-IN" sz="1800" b="0" kern="1200" dirty="0">
                          <a:solidFill>
                            <a:schemeClr val="tx1"/>
                          </a:solidFill>
                          <a:effectLst/>
                          <a:latin typeface="Times New Roman" panose="02020603050405020304" pitchFamily="18" charset="0"/>
                          <a:cs typeface="Times New Roman" panose="02020603050405020304" pitchFamily="18" charset="0"/>
                        </a:rPr>
                        <a:t> </a:t>
                      </a:r>
                      <a:r>
                        <a:rPr lang="en-IN" sz="1800" b="0" kern="1200" dirty="0" err="1">
                          <a:solidFill>
                            <a:schemeClr val="tx1"/>
                          </a:solidFill>
                          <a:effectLst/>
                          <a:latin typeface="Times New Roman" panose="02020603050405020304" pitchFamily="18" charset="0"/>
                          <a:cs typeface="Times New Roman" panose="02020603050405020304" pitchFamily="18" charset="0"/>
                        </a:rPr>
                        <a:t>Khilar</a:t>
                      </a:r>
                      <a:endParaRPr lang="en-IN" sz="1800" u="none" strike="noStrike" cap="none" dirty="0">
                        <a:solidFill>
                          <a:schemeClr val="tx1"/>
                        </a:solidFill>
                        <a:latin typeface="Times New Roman" panose="02020603050405020304" pitchFamily="18" charset="0"/>
                        <a:cs typeface="Times New Roman" panose="02020603050405020304" pitchFamily="18" charset="0"/>
                      </a:endParaRPr>
                    </a:p>
                  </a:txBody>
                  <a:tcPr marL="89800" marR="89800" marT="0" marB="119725" anchor="ctr">
                    <a:solidFill>
                      <a:schemeClr val="accent6">
                        <a:lumMod val="20000"/>
                        <a:lumOff val="80000"/>
                      </a:schemeClr>
                    </a:solidFill>
                  </a:tcPr>
                </a:tc>
                <a:extLst>
                  <a:ext uri="{0D108BD9-81ED-4DB2-BD59-A6C34878D82A}">
                    <a16:rowId xmlns:a16="http://schemas.microsoft.com/office/drawing/2014/main" val="10004"/>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lt1"/>
                          </a:solidFill>
                          <a:latin typeface="Times New Roman" panose="02020603050405020304" pitchFamily="18" charset="0"/>
                          <a:cs typeface="Times New Roman" panose="02020603050405020304" pitchFamily="18" charset="0"/>
                          <a:sym typeface="Times New Roman"/>
                        </a:rPr>
                        <a:t>5</a:t>
                      </a:r>
                      <a:endParaRPr sz="18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IN" sz="1800" b="0" kern="1200" dirty="0">
                          <a:solidFill>
                            <a:schemeClr val="bg1"/>
                          </a:solidFill>
                          <a:effectLst/>
                          <a:latin typeface="Times New Roman" panose="02020603050405020304" pitchFamily="18" charset="0"/>
                          <a:cs typeface="Times New Roman" panose="02020603050405020304" pitchFamily="18" charset="0"/>
                        </a:rPr>
                        <a:t>    Devyani Pramod Sarode</a:t>
                      </a:r>
                      <a:endParaRPr sz="1800" u="none" strike="noStrike" cap="none" dirty="0">
                        <a:solidFill>
                          <a:schemeClr val="bg1"/>
                        </a:solidFill>
                        <a:latin typeface="Times New Roman" panose="02020603050405020304" pitchFamily="18" charset="0"/>
                        <a:cs typeface="Times New Roman" panose="02020603050405020304" pitchFamily="18" charset="0"/>
                      </a:endParaRPr>
                    </a:p>
                  </a:txBody>
                  <a:tcPr marL="89800" marR="89800" marT="0" marB="119725" anchor="ctr">
                    <a:solidFill>
                      <a:schemeClr val="accent6"/>
                    </a:solidFill>
                  </a:tcPr>
                </a:tc>
                <a:extLst>
                  <a:ext uri="{0D108BD9-81ED-4DB2-BD59-A6C34878D82A}">
                    <a16:rowId xmlns:a16="http://schemas.microsoft.com/office/drawing/2014/main" val="10005"/>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dk1"/>
                          </a:solidFill>
                          <a:latin typeface="Times New Roman" panose="02020603050405020304" pitchFamily="18" charset="0"/>
                          <a:cs typeface="Times New Roman" panose="02020603050405020304" pitchFamily="18" charset="0"/>
                          <a:sym typeface="Times New Roman"/>
                        </a:rPr>
                        <a:t>6</a:t>
                      </a:r>
                      <a:endParaRPr sz="18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2100"/>
                        <a:buFont typeface="Arial"/>
                        <a:buNone/>
                        <a:tabLst/>
                        <a:defRPr/>
                      </a:pPr>
                      <a:r>
                        <a:rPr lang="en-IN" sz="1800" b="0" kern="1200" dirty="0">
                          <a:solidFill>
                            <a:schemeClr val="tx1"/>
                          </a:solidFill>
                          <a:effectLst/>
                          <a:latin typeface="Times New Roman" panose="02020603050405020304" pitchFamily="18" charset="0"/>
                          <a:cs typeface="Times New Roman" panose="02020603050405020304" pitchFamily="18" charset="0"/>
                        </a:rPr>
                        <a:t>Dipika </a:t>
                      </a:r>
                      <a:r>
                        <a:rPr lang="en-IN" sz="1800" b="0" kern="1200" dirty="0" err="1">
                          <a:solidFill>
                            <a:schemeClr val="tx1"/>
                          </a:solidFill>
                          <a:effectLst/>
                          <a:latin typeface="Times New Roman" panose="02020603050405020304" pitchFamily="18" charset="0"/>
                          <a:cs typeface="Times New Roman" panose="02020603050405020304" pitchFamily="18" charset="0"/>
                        </a:rPr>
                        <a:t>Tarei</a:t>
                      </a:r>
                      <a:r>
                        <a:rPr lang="en-IN" sz="1800" b="0" kern="1200" dirty="0">
                          <a:solidFill>
                            <a:schemeClr val="tx1"/>
                          </a:solidFill>
                          <a:effectLst/>
                          <a:latin typeface="Times New Roman" panose="02020603050405020304" pitchFamily="18" charset="0"/>
                          <a:cs typeface="Times New Roman" panose="02020603050405020304" pitchFamily="18" charset="0"/>
                        </a:rPr>
                        <a:t>  </a:t>
                      </a:r>
                      <a:endParaRPr lang="en-IN" sz="1800" u="none" strike="noStrike" cap="none" dirty="0">
                        <a:solidFill>
                          <a:schemeClr val="tx1"/>
                        </a:solidFill>
                        <a:latin typeface="Times New Roman" panose="02020603050405020304" pitchFamily="18" charset="0"/>
                        <a:cs typeface="Times New Roman" panose="02020603050405020304" pitchFamily="18" charset="0"/>
                      </a:endParaRPr>
                    </a:p>
                  </a:txBody>
                  <a:tcPr marL="89800" marR="89800" marT="0" marB="119725" anchor="ctr">
                    <a:solidFill>
                      <a:schemeClr val="accent6">
                        <a:lumMod val="20000"/>
                        <a:lumOff val="80000"/>
                      </a:schemeClr>
                    </a:solidFill>
                  </a:tcPr>
                </a:tc>
                <a:extLst>
                  <a:ext uri="{0D108BD9-81ED-4DB2-BD59-A6C34878D82A}">
                    <a16:rowId xmlns:a16="http://schemas.microsoft.com/office/drawing/2014/main" val="10006"/>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lt1"/>
                          </a:solidFill>
                          <a:latin typeface="Times New Roman" panose="02020603050405020304" pitchFamily="18" charset="0"/>
                          <a:cs typeface="Times New Roman" panose="02020603050405020304" pitchFamily="18" charset="0"/>
                          <a:sym typeface="Times New Roman"/>
                        </a:rPr>
                        <a:t>7</a:t>
                      </a:r>
                      <a:endParaRPr sz="18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IN" sz="1800" b="0" kern="1200" dirty="0" err="1">
                          <a:solidFill>
                            <a:schemeClr val="bg1"/>
                          </a:solidFill>
                          <a:effectLst/>
                          <a:latin typeface="Times New Roman" panose="02020603050405020304" pitchFamily="18" charset="0"/>
                          <a:cs typeface="Times New Roman" panose="02020603050405020304" pitchFamily="18" charset="0"/>
                        </a:rPr>
                        <a:t>Divyanshu</a:t>
                      </a:r>
                      <a:r>
                        <a:rPr lang="en-IN" sz="1800" b="0" kern="1200" dirty="0">
                          <a:solidFill>
                            <a:schemeClr val="bg1"/>
                          </a:solidFill>
                          <a:effectLst/>
                          <a:latin typeface="Times New Roman" panose="02020603050405020304" pitchFamily="18" charset="0"/>
                          <a:cs typeface="Times New Roman" panose="02020603050405020304" pitchFamily="18" charset="0"/>
                        </a:rPr>
                        <a:t> X</a:t>
                      </a:r>
                      <a:endParaRPr sz="1800" u="none" strike="noStrike" cap="none" dirty="0">
                        <a:solidFill>
                          <a:schemeClr val="bg1"/>
                        </a:solidFill>
                        <a:latin typeface="Times New Roman" panose="02020603050405020304" pitchFamily="18" charset="0"/>
                        <a:cs typeface="Times New Roman" panose="02020603050405020304" pitchFamily="18" charset="0"/>
                      </a:endParaRPr>
                    </a:p>
                  </a:txBody>
                  <a:tcPr marL="89800" marR="89800" marT="0" marB="119725" anchor="ctr">
                    <a:solidFill>
                      <a:schemeClr val="accent6"/>
                    </a:solidFill>
                  </a:tcPr>
                </a:tc>
                <a:extLst>
                  <a:ext uri="{0D108BD9-81ED-4DB2-BD59-A6C34878D82A}">
                    <a16:rowId xmlns:a16="http://schemas.microsoft.com/office/drawing/2014/main" val="10007"/>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1800" b="0" u="none" strike="noStrike" cap="none" dirty="0">
                          <a:solidFill>
                            <a:schemeClr val="dk1"/>
                          </a:solidFill>
                          <a:latin typeface="Times New Roman" panose="02020603050405020304" pitchFamily="18" charset="0"/>
                          <a:cs typeface="Times New Roman" panose="02020603050405020304" pitchFamily="18" charset="0"/>
                          <a:sym typeface="Times New Roman"/>
                        </a:rPr>
                        <a:t>8</a:t>
                      </a:r>
                      <a:endParaRPr sz="18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89800" marR="89800" marT="0" marB="119725" anchor="ctr">
                    <a:solidFill>
                      <a:schemeClr val="accent6">
                        <a:lumMod val="20000"/>
                        <a:lumOff val="80000"/>
                      </a:schemeClr>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IN" sz="1800" b="0" kern="1200" dirty="0" err="1">
                          <a:solidFill>
                            <a:schemeClr val="dk1"/>
                          </a:solidFill>
                          <a:effectLst/>
                          <a:latin typeface="Times New Roman" panose="02020603050405020304" pitchFamily="18" charset="0"/>
                          <a:cs typeface="Times New Roman" panose="02020603050405020304" pitchFamily="18" charset="0"/>
                        </a:rPr>
                        <a:t>Ethamukkala</a:t>
                      </a:r>
                      <a:r>
                        <a:rPr lang="en-IN" sz="1800" b="0" kern="1200" dirty="0">
                          <a:solidFill>
                            <a:schemeClr val="dk1"/>
                          </a:solidFill>
                          <a:effectLst/>
                          <a:latin typeface="Times New Roman" panose="02020603050405020304" pitchFamily="18" charset="0"/>
                          <a:cs typeface="Times New Roman" panose="02020603050405020304" pitchFamily="18" charset="0"/>
                        </a:rPr>
                        <a:t> Gayathri</a:t>
                      </a:r>
                      <a:endParaRPr sz="1800" u="none" strike="noStrike" cap="none" dirty="0">
                        <a:latin typeface="Times New Roman" panose="02020603050405020304" pitchFamily="18" charset="0"/>
                        <a:cs typeface="Times New Roman" panose="02020603050405020304" pitchFamily="18" charset="0"/>
                      </a:endParaRPr>
                    </a:p>
                  </a:txBody>
                  <a:tcPr marL="89800" marR="89800" marT="0" marB="119725" anchor="c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p:nvPr/>
        </p:nvSpPr>
        <p:spPr>
          <a:xfrm>
            <a:off x="4242973" y="333925"/>
            <a:ext cx="535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F8084"/>
                </a:solidFill>
                <a:latin typeface="Times New Roman"/>
                <a:ea typeface="Times New Roman"/>
                <a:cs typeface="Times New Roman"/>
                <a:sym typeface="Times New Roman"/>
              </a:rPr>
              <a:t>CONTROLLER MODULE</a:t>
            </a:r>
            <a:r>
              <a:rPr lang="en-US" sz="3200" b="1" i="0" u="none" strike="noStrike" cap="none">
                <a:solidFill>
                  <a:schemeClr val="dk1"/>
                </a:solidFill>
                <a:latin typeface="Times New Roman"/>
                <a:ea typeface="Times New Roman"/>
                <a:cs typeface="Times New Roman"/>
                <a:sym typeface="Times New Roman"/>
              </a:rPr>
              <a:t> </a:t>
            </a:r>
            <a:endParaRPr sz="3200" b="0" i="0" u="none" strike="noStrike" cap="none">
              <a:solidFill>
                <a:schemeClr val="dk1"/>
              </a:solidFill>
              <a:latin typeface="Calibri"/>
              <a:ea typeface="Calibri"/>
              <a:cs typeface="Calibri"/>
              <a:sym typeface="Calibri"/>
            </a:endParaRPr>
          </a:p>
        </p:txBody>
      </p:sp>
      <p:sp>
        <p:nvSpPr>
          <p:cNvPr id="332" name="Google Shape;332;p32"/>
          <p:cNvSpPr txBox="1"/>
          <p:nvPr/>
        </p:nvSpPr>
        <p:spPr>
          <a:xfrm>
            <a:off x="1002070" y="1140275"/>
            <a:ext cx="10184700" cy="489360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3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Controller module provides the HTTP request and response mappings for the entities in the application between the application and the Database.</a:t>
            </a:r>
            <a:endParaRPr sz="2400" b="0" i="0" u="none" strike="noStrike" cap="none" dirty="0">
              <a:solidFill>
                <a:schemeClr val="dk1"/>
              </a:solidFill>
              <a:latin typeface="Times New Roman"/>
              <a:ea typeface="Times New Roman"/>
              <a:cs typeface="Times New Roman"/>
              <a:sym typeface="Times New Roman"/>
            </a:endParaRPr>
          </a:p>
          <a:p>
            <a:pPr marL="342900" marR="0" lvl="0" indent="-342900" algn="just" rtl="0">
              <a:lnSpc>
                <a:spcPct val="13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This application has two Controller components.</a:t>
            </a:r>
            <a:endParaRPr sz="2400" b="0" i="0" u="none" strike="noStrike" cap="none" dirty="0">
              <a:solidFill>
                <a:schemeClr val="dk1"/>
              </a:solidFill>
              <a:latin typeface="Times New Roman"/>
              <a:ea typeface="Times New Roman"/>
              <a:cs typeface="Times New Roman"/>
              <a:sym typeface="Times New Roman"/>
            </a:endParaRPr>
          </a:p>
          <a:p>
            <a:pPr marL="1257300" marR="0" lvl="2" indent="-457200" algn="just" rtl="0">
              <a:lnSpc>
                <a:spcPct val="130000"/>
              </a:lnSpc>
              <a:spcBef>
                <a:spcPts val="0"/>
              </a:spcBef>
              <a:spcAft>
                <a:spcPts val="0"/>
              </a:spcAft>
              <a:buClr>
                <a:schemeClr val="dk1"/>
              </a:buClr>
              <a:buSzPts val="2400"/>
              <a:buFont typeface="Calibri"/>
              <a:buChar char="■"/>
            </a:pPr>
            <a:r>
              <a:rPr lang="en-US" sz="2400" b="1" i="0" u="none" strike="noStrike" cap="none" dirty="0">
                <a:solidFill>
                  <a:srgbClr val="1F8084"/>
                </a:solidFill>
                <a:latin typeface="Times New Roman"/>
                <a:ea typeface="Times New Roman"/>
                <a:cs typeface="Times New Roman"/>
                <a:sym typeface="Times New Roman"/>
              </a:rPr>
              <a:t>Admin Controller</a:t>
            </a:r>
            <a:r>
              <a:rPr lang="en-US" sz="2400" b="0" i="0" u="none" strike="noStrike" cap="none" dirty="0">
                <a:solidFill>
                  <a:srgbClr val="1F8084"/>
                </a:solidFill>
                <a:latin typeface="Times New Roman"/>
                <a:ea typeface="Times New Roman"/>
                <a:cs typeface="Times New Roman"/>
                <a:sym typeface="Times New Roman"/>
              </a:rPr>
              <a:t>:</a:t>
            </a:r>
            <a:r>
              <a:rPr lang="en-US" sz="2400" b="0" i="0" u="none" strike="noStrike" cap="none" dirty="0">
                <a:solidFill>
                  <a:schemeClr val="dk1"/>
                </a:solidFill>
                <a:latin typeface="Times New Roman"/>
                <a:ea typeface="Times New Roman"/>
                <a:cs typeface="Times New Roman"/>
                <a:sym typeface="Times New Roman"/>
              </a:rPr>
              <a:t> This controller provides the HTTP request and response mappings for the Admin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and the functionalities of that </a:t>
            </a:r>
            <a:r>
              <a:rPr lang="en-US" sz="2400" dirty="0">
                <a:solidFill>
                  <a:schemeClr val="dk1"/>
                </a:solidFill>
                <a:latin typeface="Times New Roman"/>
                <a:ea typeface="Times New Roman"/>
                <a:cs typeface="Times New Roman"/>
                <a:sym typeface="Times New Roman"/>
              </a:rPr>
              <a:t>POJO</a:t>
            </a:r>
            <a:r>
              <a:rPr lang="en-US" sz="2400" b="0" i="0" u="none" strike="noStrike" cap="none" dirty="0">
                <a:solidFill>
                  <a:schemeClr val="dk1"/>
                </a:solidFill>
                <a:latin typeface="Times New Roman"/>
                <a:ea typeface="Times New Roman"/>
                <a:cs typeface="Times New Roman"/>
                <a:sym typeface="Times New Roman"/>
              </a:rPr>
              <a:t> such as Admin login, Add admin, Delete admin, Add bus details, Update bus details and etc.</a:t>
            </a:r>
            <a:endParaRPr sz="2400" b="0" i="0" u="none" strike="noStrike" cap="none" dirty="0">
              <a:solidFill>
                <a:schemeClr val="dk1"/>
              </a:solidFill>
              <a:latin typeface="Times New Roman"/>
              <a:ea typeface="Times New Roman"/>
              <a:cs typeface="Times New Roman"/>
              <a:sym typeface="Times New Roman"/>
            </a:endParaRPr>
          </a:p>
          <a:p>
            <a:pPr marL="1257300" marR="0" lvl="2" indent="-457200" algn="just" rtl="0">
              <a:lnSpc>
                <a:spcPct val="130000"/>
              </a:lnSpc>
              <a:spcBef>
                <a:spcPts val="0"/>
              </a:spcBef>
              <a:spcAft>
                <a:spcPts val="0"/>
              </a:spcAft>
              <a:buClr>
                <a:schemeClr val="dk1"/>
              </a:buClr>
              <a:buSzPts val="2400"/>
              <a:buFont typeface="Calibri"/>
              <a:buChar char="■"/>
            </a:pPr>
            <a:r>
              <a:rPr lang="en-US" sz="2400" b="1" i="0" u="none" strike="noStrike" cap="none" dirty="0">
                <a:solidFill>
                  <a:srgbClr val="1F8084"/>
                </a:solidFill>
                <a:latin typeface="Times New Roman"/>
                <a:ea typeface="Times New Roman"/>
                <a:cs typeface="Times New Roman"/>
                <a:sym typeface="Times New Roman"/>
              </a:rPr>
              <a:t>User Controller</a:t>
            </a:r>
            <a:r>
              <a:rPr lang="en-US" sz="2400" b="0" i="0" u="none" strike="noStrike" cap="none" dirty="0">
                <a:solidFill>
                  <a:srgbClr val="1F8084"/>
                </a:solidFill>
                <a:latin typeface="Times New Roman"/>
                <a:ea typeface="Times New Roman"/>
                <a:cs typeface="Times New Roman"/>
                <a:sym typeface="Times New Roman"/>
              </a:rPr>
              <a:t>:</a:t>
            </a:r>
            <a:r>
              <a:rPr lang="en-US" sz="2400" b="0" i="0" u="none" strike="noStrike" cap="none" dirty="0">
                <a:solidFill>
                  <a:schemeClr val="dk1"/>
                </a:solidFill>
                <a:latin typeface="Times New Roman"/>
                <a:ea typeface="Times New Roman"/>
                <a:cs typeface="Times New Roman"/>
                <a:sym typeface="Times New Roman"/>
              </a:rPr>
              <a:t> User controller provides the HTTP mappings for user functionalities such as User login, Add user, Update user, Add booking, Delete Booking and etc.</a:t>
            </a:r>
            <a:endParaRPr sz="2400" b="0" i="0" u="none" strike="noStrike" cap="none" dirty="0">
              <a:solidFill>
                <a:schemeClr val="dk1"/>
              </a:solidFill>
              <a:latin typeface="Times New Roman"/>
              <a:ea typeface="Times New Roman"/>
              <a:cs typeface="Times New Roman"/>
              <a:sym typeface="Times New Roman"/>
            </a:endParaRPr>
          </a:p>
        </p:txBody>
      </p:sp>
      <p:sp>
        <p:nvSpPr>
          <p:cNvPr id="333" name="Google Shape;333;p32"/>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3"/>
          <p:cNvSpPr txBox="1"/>
          <p:nvPr/>
        </p:nvSpPr>
        <p:spPr>
          <a:xfrm>
            <a:off x="434765" y="-9590"/>
            <a:ext cx="11851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F8084"/>
                </a:solidFill>
                <a:latin typeface="Times New Roman"/>
                <a:ea typeface="Times New Roman"/>
                <a:cs typeface="Times New Roman"/>
                <a:sym typeface="Times New Roman"/>
              </a:rPr>
              <a:t>POSTMAN CLIENT FUNCTIONAL TESTING MODULES</a:t>
            </a:r>
            <a:endParaRPr sz="3200" b="0" i="0" u="none" strike="noStrike" cap="none">
              <a:solidFill>
                <a:srgbClr val="1F8084"/>
              </a:solidFill>
              <a:latin typeface="Calibri"/>
              <a:ea typeface="Calibri"/>
              <a:cs typeface="Calibri"/>
              <a:sym typeface="Calibri"/>
            </a:endParaRPr>
          </a:p>
        </p:txBody>
      </p:sp>
      <p:sp>
        <p:nvSpPr>
          <p:cNvPr id="340" name="Google Shape;340;p33"/>
          <p:cNvSpPr/>
          <p:nvPr/>
        </p:nvSpPr>
        <p:spPr>
          <a:xfrm>
            <a:off x="0" y="6342380"/>
            <a:ext cx="12192000" cy="51562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30289BD-CDE7-C214-0116-3A84732240E2}"/>
              </a:ext>
            </a:extLst>
          </p:cNvPr>
          <p:cNvPicPr>
            <a:picLocks noChangeAspect="1"/>
          </p:cNvPicPr>
          <p:nvPr/>
        </p:nvPicPr>
        <p:blipFill>
          <a:blip r:embed="rId3"/>
          <a:stretch>
            <a:fillRect/>
          </a:stretch>
        </p:blipFill>
        <p:spPr>
          <a:xfrm>
            <a:off x="3156155" y="575410"/>
            <a:ext cx="5181600" cy="5520590"/>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p:nvPr/>
        </p:nvSpPr>
        <p:spPr>
          <a:xfrm>
            <a:off x="4090219" y="330450"/>
            <a:ext cx="5016716"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1F8084"/>
                </a:solidFill>
                <a:latin typeface="Times New Roman"/>
                <a:ea typeface="Times New Roman"/>
                <a:cs typeface="Times New Roman"/>
                <a:sym typeface="Times New Roman"/>
              </a:rPr>
              <a:t>JUNIT TESTS</a:t>
            </a:r>
            <a:endParaRPr sz="1400" b="0" i="0" u="none" strike="noStrike" cap="none" dirty="0">
              <a:solidFill>
                <a:srgbClr val="1F8084"/>
              </a:solidFill>
              <a:latin typeface="Arial"/>
              <a:ea typeface="Arial"/>
              <a:cs typeface="Arial"/>
              <a:sym typeface="Arial"/>
            </a:endParaRPr>
          </a:p>
        </p:txBody>
      </p:sp>
      <p:sp>
        <p:nvSpPr>
          <p:cNvPr id="348" name="Google Shape;348;p34"/>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610B476E-66DB-FFFC-F45F-B10D822B4865}"/>
              </a:ext>
            </a:extLst>
          </p:cNvPr>
          <p:cNvPicPr>
            <a:picLocks noChangeAspect="1"/>
          </p:cNvPicPr>
          <p:nvPr/>
        </p:nvPicPr>
        <p:blipFill>
          <a:blip r:embed="rId3"/>
          <a:stretch>
            <a:fillRect/>
          </a:stretch>
        </p:blipFill>
        <p:spPr>
          <a:xfrm>
            <a:off x="3313471" y="1323975"/>
            <a:ext cx="4680155" cy="421005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35"/>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5"/>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7" name="Google Shape;357;p35"/>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358" name="Google Shape;358;p35"/>
          <p:cNvSpPr/>
          <p:nvPr/>
        </p:nvSpPr>
        <p:spPr>
          <a:xfrm>
            <a:off x="25" y="0"/>
            <a:ext cx="6094500" cy="633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5"/>
          <p:cNvSpPr txBox="1"/>
          <p:nvPr/>
        </p:nvSpPr>
        <p:spPr>
          <a:xfrm>
            <a:off x="195480" y="137985"/>
            <a:ext cx="5977800" cy="16665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000000"/>
              </a:buClr>
              <a:buSzPts val="4000"/>
              <a:buFont typeface="Arial"/>
              <a:buNone/>
            </a:pPr>
            <a:r>
              <a:rPr lang="en-US" sz="4000" b="1" i="0" u="none" strike="noStrike" cap="none">
                <a:solidFill>
                  <a:srgbClr val="1F8084"/>
                </a:solidFill>
                <a:latin typeface="Calibri"/>
                <a:ea typeface="Calibri"/>
                <a:cs typeface="Calibri"/>
                <a:sym typeface="Calibri"/>
              </a:rPr>
              <a:t>TECHNOLOGIES USED IN FRONTEND </a:t>
            </a:r>
            <a:endParaRPr sz="4000" b="0" i="0" u="none" strike="noStrike" cap="none">
              <a:solidFill>
                <a:srgbClr val="1F8084"/>
              </a:solidFill>
              <a:latin typeface="Calibri"/>
              <a:ea typeface="Calibri"/>
              <a:cs typeface="Calibri"/>
              <a:sym typeface="Calibri"/>
            </a:endParaRPr>
          </a:p>
        </p:txBody>
      </p:sp>
      <p:sp>
        <p:nvSpPr>
          <p:cNvPr id="360" name="Google Shape;360;p35"/>
          <p:cNvSpPr txBox="1"/>
          <p:nvPr/>
        </p:nvSpPr>
        <p:spPr>
          <a:xfrm>
            <a:off x="357300" y="2005146"/>
            <a:ext cx="5977800" cy="4189173"/>
          </a:xfrm>
          <a:prstGeom prst="rect">
            <a:avLst/>
          </a:prstGeom>
          <a:noFill/>
          <a:ln>
            <a:noFill/>
          </a:ln>
        </p:spPr>
        <p:txBody>
          <a:bodyPr spcFirstLastPara="1" wrap="square" lIns="0" tIns="45700" rIns="0" bIns="45700" anchor="t" anchorCtr="0">
            <a:noAutofit/>
          </a:bodyPr>
          <a:lstStyle/>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dirty="0">
                <a:solidFill>
                  <a:srgbClr val="0C0C0C"/>
                </a:solidFill>
                <a:latin typeface="Times New Roman"/>
                <a:ea typeface="Times New Roman"/>
                <a:cs typeface="Times New Roman"/>
                <a:sym typeface="Times New Roman"/>
              </a:rPr>
              <a:t>Visual Studio Code IDE</a:t>
            </a:r>
          </a:p>
          <a:p>
            <a:pPr marL="76200" marR="0" lvl="0" algn="l" rtl="0">
              <a:lnSpc>
                <a:spcPct val="90000"/>
              </a:lnSpc>
              <a:spcBef>
                <a:spcPts val="0"/>
              </a:spcBef>
              <a:spcAft>
                <a:spcPts val="0"/>
              </a:spcAft>
              <a:buClr>
                <a:srgbClr val="0C0C0C"/>
              </a:buClr>
              <a:buSzPts val="2400"/>
            </a:pPr>
            <a:endParaRPr sz="2400" b="0" i="0" u="none" strike="noStrike" cap="none" dirty="0">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dirty="0">
                <a:solidFill>
                  <a:srgbClr val="0C0C0C"/>
                </a:solidFill>
                <a:latin typeface="Times New Roman"/>
                <a:ea typeface="Times New Roman"/>
                <a:cs typeface="Times New Roman"/>
                <a:sym typeface="Times New Roman"/>
              </a:rPr>
              <a:t>Angular</a:t>
            </a:r>
          </a:p>
          <a:p>
            <a:pPr marL="76200" marR="0" lvl="0" algn="l" rtl="0">
              <a:lnSpc>
                <a:spcPct val="90000"/>
              </a:lnSpc>
              <a:spcBef>
                <a:spcPts val="0"/>
              </a:spcBef>
              <a:spcAft>
                <a:spcPts val="0"/>
              </a:spcAft>
              <a:buClr>
                <a:srgbClr val="0C0C0C"/>
              </a:buClr>
              <a:buSzPts val="2400"/>
            </a:pPr>
            <a:endParaRPr sz="2400" b="0" i="0" u="none" strike="noStrike" cap="none" dirty="0">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dirty="0">
                <a:solidFill>
                  <a:srgbClr val="0C0C0C"/>
                </a:solidFill>
                <a:latin typeface="Times New Roman"/>
                <a:ea typeface="Times New Roman"/>
                <a:cs typeface="Times New Roman"/>
                <a:sym typeface="Times New Roman"/>
              </a:rPr>
              <a:t>Node </a:t>
            </a:r>
            <a:r>
              <a:rPr lang="en-US" sz="2400" b="0" i="0" u="none" strike="noStrike" cap="none" dirty="0" err="1">
                <a:solidFill>
                  <a:srgbClr val="0C0C0C"/>
                </a:solidFill>
                <a:latin typeface="Times New Roman"/>
                <a:ea typeface="Times New Roman"/>
                <a:cs typeface="Times New Roman"/>
                <a:sym typeface="Times New Roman"/>
              </a:rPr>
              <a:t>js</a:t>
            </a:r>
            <a:r>
              <a:rPr lang="en-US" sz="2400" b="0" i="0" u="none" strike="noStrike" cap="none" dirty="0">
                <a:solidFill>
                  <a:srgbClr val="0C0C0C"/>
                </a:solidFill>
                <a:latin typeface="Times New Roman"/>
                <a:ea typeface="Times New Roman"/>
                <a:cs typeface="Times New Roman"/>
                <a:sym typeface="Times New Roman"/>
              </a:rPr>
              <a:t> &amp; </a:t>
            </a:r>
            <a:r>
              <a:rPr lang="en-US" sz="2400" b="0" i="0" u="none" strike="noStrike" cap="none" dirty="0" err="1">
                <a:solidFill>
                  <a:srgbClr val="0C0C0C"/>
                </a:solidFill>
                <a:latin typeface="Times New Roman"/>
                <a:ea typeface="Times New Roman"/>
                <a:cs typeface="Times New Roman"/>
                <a:sym typeface="Times New Roman"/>
              </a:rPr>
              <a:t>Npm</a:t>
            </a:r>
            <a:endParaRPr lang="en-US" sz="2400" b="0" i="0" u="none" strike="noStrike" cap="none" dirty="0">
              <a:solidFill>
                <a:srgbClr val="0C0C0C"/>
              </a:solidFill>
              <a:latin typeface="Times New Roman"/>
              <a:ea typeface="Times New Roman"/>
              <a:cs typeface="Times New Roman"/>
              <a:sym typeface="Times New Roman"/>
            </a:endParaRPr>
          </a:p>
          <a:p>
            <a:pPr marL="76200" marR="0" lvl="0" algn="l" rtl="0">
              <a:lnSpc>
                <a:spcPct val="90000"/>
              </a:lnSpc>
              <a:spcBef>
                <a:spcPts val="0"/>
              </a:spcBef>
              <a:spcAft>
                <a:spcPts val="0"/>
              </a:spcAft>
              <a:buClr>
                <a:srgbClr val="0C0C0C"/>
              </a:buClr>
              <a:buSzPts val="2400"/>
            </a:pPr>
            <a:endParaRPr sz="2400" b="0" i="0" u="none" strike="noStrike" cap="none" dirty="0">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dirty="0">
                <a:solidFill>
                  <a:srgbClr val="0C0C0C"/>
                </a:solidFill>
                <a:latin typeface="Times New Roman"/>
                <a:ea typeface="Times New Roman"/>
                <a:cs typeface="Times New Roman"/>
                <a:sym typeface="Times New Roman"/>
              </a:rPr>
              <a:t>TypeScript</a:t>
            </a:r>
          </a:p>
          <a:p>
            <a:pPr marL="76200" marR="0" lvl="0" algn="l" rtl="0">
              <a:lnSpc>
                <a:spcPct val="90000"/>
              </a:lnSpc>
              <a:spcBef>
                <a:spcPts val="0"/>
              </a:spcBef>
              <a:spcAft>
                <a:spcPts val="0"/>
              </a:spcAft>
              <a:buClr>
                <a:srgbClr val="0C0C0C"/>
              </a:buClr>
              <a:buSzPts val="2400"/>
            </a:pPr>
            <a:endParaRPr sz="2400" b="0" i="0" u="none" strike="noStrike" cap="none" dirty="0">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dirty="0">
                <a:solidFill>
                  <a:srgbClr val="0C0C0C"/>
                </a:solidFill>
                <a:latin typeface="Times New Roman"/>
                <a:ea typeface="Times New Roman"/>
                <a:cs typeface="Times New Roman"/>
                <a:sym typeface="Times New Roman"/>
              </a:rPr>
              <a:t>Angular CLI</a:t>
            </a:r>
          </a:p>
          <a:p>
            <a:pPr marL="76200" marR="0" lvl="0" algn="l" rtl="0">
              <a:lnSpc>
                <a:spcPct val="90000"/>
              </a:lnSpc>
              <a:spcBef>
                <a:spcPts val="0"/>
              </a:spcBef>
              <a:spcAft>
                <a:spcPts val="0"/>
              </a:spcAft>
              <a:buClr>
                <a:srgbClr val="0C0C0C"/>
              </a:buClr>
              <a:buSzPts val="2400"/>
            </a:pPr>
            <a:endParaRPr sz="2400" b="0" i="0" u="none" strike="noStrike" cap="none" dirty="0">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dirty="0">
                <a:solidFill>
                  <a:srgbClr val="0C0C0C"/>
                </a:solidFill>
                <a:latin typeface="Times New Roman"/>
                <a:ea typeface="Times New Roman"/>
                <a:cs typeface="Times New Roman"/>
                <a:sym typeface="Times New Roman"/>
              </a:rPr>
              <a:t>Bootstrap</a:t>
            </a:r>
            <a:endParaRPr sz="2400" b="0" i="0" u="none" strike="noStrike" cap="none" dirty="0">
              <a:solidFill>
                <a:srgbClr val="0C0C0C"/>
              </a:solidFill>
              <a:latin typeface="Times New Roman"/>
              <a:ea typeface="Times New Roman"/>
              <a:cs typeface="Times New Roman"/>
              <a:sym typeface="Times New Roman"/>
            </a:endParaRPr>
          </a:p>
        </p:txBody>
      </p:sp>
      <p:sp>
        <p:nvSpPr>
          <p:cNvPr id="361" name="Google Shape;361;p35"/>
          <p:cNvSpPr/>
          <p:nvPr/>
        </p:nvSpPr>
        <p:spPr>
          <a:xfrm>
            <a:off x="6094528" y="0"/>
            <a:ext cx="78900" cy="63342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5"/>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50" name="Picture 2" descr="Web Frontend Development Company | Infoware">
            <a:extLst>
              <a:ext uri="{FF2B5EF4-FFF2-40B4-BE49-F238E27FC236}">
                <a16:creationId xmlns:a16="http://schemas.microsoft.com/office/drawing/2014/main" id="{00C37BA6-F123-BC0F-5752-A9C4D951F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280" y="0"/>
            <a:ext cx="5985263" cy="6341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txBox="1"/>
          <p:nvPr/>
        </p:nvSpPr>
        <p:spPr>
          <a:xfrm>
            <a:off x="4914450" y="423775"/>
            <a:ext cx="2363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F8084"/>
                </a:solidFill>
                <a:latin typeface="Times New Roman"/>
                <a:ea typeface="Times New Roman"/>
                <a:cs typeface="Times New Roman"/>
                <a:sym typeface="Times New Roman"/>
              </a:rPr>
              <a:t>ANGULAR</a:t>
            </a:r>
            <a:r>
              <a:rPr lang="en-US" sz="3200" b="1" i="0" u="none" strike="noStrike" cap="none">
                <a:solidFill>
                  <a:schemeClr val="dk1"/>
                </a:solidFill>
                <a:latin typeface="Times New Roman"/>
                <a:ea typeface="Times New Roman"/>
                <a:cs typeface="Times New Roman"/>
                <a:sym typeface="Times New Roman"/>
              </a:rPr>
              <a:t> </a:t>
            </a:r>
            <a:endParaRPr sz="3200" b="1" i="0" u="none" strike="noStrike" cap="none">
              <a:solidFill>
                <a:schemeClr val="dk1"/>
              </a:solidFill>
              <a:latin typeface="Times New Roman"/>
              <a:ea typeface="Times New Roman"/>
              <a:cs typeface="Times New Roman"/>
              <a:sym typeface="Times New Roman"/>
            </a:endParaRPr>
          </a:p>
        </p:txBody>
      </p:sp>
      <p:grpSp>
        <p:nvGrpSpPr>
          <p:cNvPr id="370" name="Google Shape;370;p36"/>
          <p:cNvGrpSpPr/>
          <p:nvPr/>
        </p:nvGrpSpPr>
        <p:grpSpPr>
          <a:xfrm>
            <a:off x="1742216" y="1832337"/>
            <a:ext cx="8997214" cy="2876041"/>
            <a:chOff x="769396" y="14332"/>
            <a:chExt cx="8997214" cy="2876041"/>
          </a:xfrm>
        </p:grpSpPr>
        <p:sp>
          <p:nvSpPr>
            <p:cNvPr id="371" name="Google Shape;371;p36"/>
            <p:cNvSpPr/>
            <p:nvPr/>
          </p:nvSpPr>
          <p:spPr>
            <a:xfrm>
              <a:off x="769396" y="14332"/>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6"/>
            <p:cNvSpPr/>
            <p:nvPr/>
          </p:nvSpPr>
          <p:spPr>
            <a:xfrm>
              <a:off x="1019532" y="264467"/>
              <a:ext cx="690849" cy="690849"/>
            </a:xfrm>
            <a:prstGeom prst="rect">
              <a:avLst/>
            </a:prstGeom>
            <a:blipFill rotWithShape="1">
              <a:blip r:embed="rId3">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6"/>
            <p:cNvSpPr/>
            <p:nvPr/>
          </p:nvSpPr>
          <p:spPr>
            <a:xfrm>
              <a:off x="2215757" y="14332"/>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6"/>
            <p:cNvSpPr txBox="1"/>
            <p:nvPr/>
          </p:nvSpPr>
          <p:spPr>
            <a:xfrm>
              <a:off x="2215757" y="14332"/>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dirty="0">
                  <a:latin typeface="Times New Roman"/>
                  <a:ea typeface="Times New Roman"/>
                  <a:cs typeface="Times New Roman"/>
                  <a:sym typeface="Times New Roman"/>
                </a:rPr>
                <a:t>Angular is a framework and platform for building single-page client applications using HTML and Type Script . Angular is written in Type Script.</a:t>
              </a:r>
              <a:endParaRPr sz="1400" b="0" i="0" u="none" strike="noStrike" cap="none" dirty="0">
                <a:latin typeface="Times New Roman"/>
                <a:ea typeface="Times New Roman"/>
                <a:cs typeface="Times New Roman"/>
                <a:sym typeface="Times New Roman"/>
              </a:endParaRPr>
            </a:p>
          </p:txBody>
        </p:sp>
        <p:sp>
          <p:nvSpPr>
            <p:cNvPr id="375" name="Google Shape;375;p36"/>
            <p:cNvSpPr/>
            <p:nvPr/>
          </p:nvSpPr>
          <p:spPr>
            <a:xfrm>
              <a:off x="5512609" y="14332"/>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6"/>
            <p:cNvSpPr/>
            <p:nvPr/>
          </p:nvSpPr>
          <p:spPr>
            <a:xfrm>
              <a:off x="5762744" y="264467"/>
              <a:ext cx="690849" cy="690849"/>
            </a:xfrm>
            <a:prstGeom prst="rect">
              <a:avLst/>
            </a:prstGeom>
            <a:blipFill rotWithShape="1">
              <a:blip r:embed="rId4">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6"/>
            <p:cNvSpPr/>
            <p:nvPr/>
          </p:nvSpPr>
          <p:spPr>
            <a:xfrm>
              <a:off x="6958969" y="14332"/>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6"/>
            <p:cNvSpPr txBox="1"/>
            <p:nvPr/>
          </p:nvSpPr>
          <p:spPr>
            <a:xfrm>
              <a:off x="6958969" y="14332"/>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Great for Single page applications.</a:t>
              </a:r>
              <a:endParaRPr sz="1400" b="0" i="0" u="none" strike="noStrike" cap="none">
                <a:solidFill>
                  <a:srgbClr val="000000"/>
                </a:solidFill>
                <a:latin typeface="Times New Roman"/>
                <a:ea typeface="Times New Roman"/>
                <a:cs typeface="Times New Roman"/>
                <a:sym typeface="Times New Roman"/>
              </a:endParaRPr>
            </a:p>
          </p:txBody>
        </p:sp>
        <p:sp>
          <p:nvSpPr>
            <p:cNvPr id="379" name="Google Shape;379;p36"/>
            <p:cNvSpPr/>
            <p:nvPr/>
          </p:nvSpPr>
          <p:spPr>
            <a:xfrm>
              <a:off x="769396" y="1699253"/>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6"/>
            <p:cNvSpPr/>
            <p:nvPr/>
          </p:nvSpPr>
          <p:spPr>
            <a:xfrm>
              <a:off x="1019532" y="1949388"/>
              <a:ext cx="690849" cy="690849"/>
            </a:xfrm>
            <a:prstGeom prst="rect">
              <a:avLst/>
            </a:prstGeom>
            <a:blipFill rotWithShape="1">
              <a:blip r:embed="rId5">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6"/>
            <p:cNvSpPr/>
            <p:nvPr/>
          </p:nvSpPr>
          <p:spPr>
            <a:xfrm>
              <a:off x="2215757" y="1699253"/>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6"/>
            <p:cNvSpPr txBox="1"/>
            <p:nvPr/>
          </p:nvSpPr>
          <p:spPr>
            <a:xfrm>
              <a:off x="2215757" y="1699253"/>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Angular is modular.</a:t>
              </a:r>
              <a:endParaRPr sz="1400" b="0" i="0" u="none" strike="noStrike" cap="none">
                <a:solidFill>
                  <a:srgbClr val="000000"/>
                </a:solidFill>
                <a:latin typeface="Times New Roman"/>
                <a:ea typeface="Times New Roman"/>
                <a:cs typeface="Times New Roman"/>
                <a:sym typeface="Times New Roman"/>
              </a:endParaRPr>
            </a:p>
          </p:txBody>
        </p:sp>
        <p:sp>
          <p:nvSpPr>
            <p:cNvPr id="383" name="Google Shape;383;p36"/>
            <p:cNvSpPr/>
            <p:nvPr/>
          </p:nvSpPr>
          <p:spPr>
            <a:xfrm>
              <a:off x="5512609" y="1699253"/>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6"/>
            <p:cNvSpPr/>
            <p:nvPr/>
          </p:nvSpPr>
          <p:spPr>
            <a:xfrm>
              <a:off x="5762744" y="1949388"/>
              <a:ext cx="690849" cy="690849"/>
            </a:xfrm>
            <a:prstGeom prst="rect">
              <a:avLst/>
            </a:prstGeom>
            <a:blipFill rotWithShape="1">
              <a:blip r:embed="rId6">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6"/>
            <p:cNvSpPr/>
            <p:nvPr/>
          </p:nvSpPr>
          <p:spPr>
            <a:xfrm>
              <a:off x="6958969" y="1699253"/>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6"/>
            <p:cNvSpPr txBox="1"/>
            <p:nvPr/>
          </p:nvSpPr>
          <p:spPr>
            <a:xfrm>
              <a:off x="6958969" y="1699253"/>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Built-in features DI, data binding etc.</a:t>
              </a:r>
              <a:endParaRPr sz="1400" b="0" i="0" u="none" strike="noStrike" cap="none">
                <a:solidFill>
                  <a:srgbClr val="000000"/>
                </a:solidFill>
                <a:latin typeface="Times New Roman"/>
                <a:ea typeface="Times New Roman"/>
                <a:cs typeface="Times New Roman"/>
                <a:sym typeface="Times New Roman"/>
              </a:endParaRPr>
            </a:p>
          </p:txBody>
        </p:sp>
      </p:grpSp>
      <p:sp>
        <p:nvSpPr>
          <p:cNvPr id="387" name="Google Shape;387;p36"/>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p3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7"/>
          <p:cNvSpPr/>
          <p:nvPr/>
        </p:nvSpPr>
        <p:spPr>
          <a:xfrm>
            <a:off x="0" y="634193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7"/>
          <p:cNvSpPr txBox="1"/>
          <p:nvPr/>
        </p:nvSpPr>
        <p:spPr>
          <a:xfrm>
            <a:off x="1916530" y="3"/>
            <a:ext cx="10058400" cy="14508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dirty="0">
                <a:solidFill>
                  <a:srgbClr val="1F8084"/>
                </a:solidFill>
                <a:latin typeface="Times New Roman"/>
                <a:ea typeface="Times New Roman"/>
                <a:cs typeface="Times New Roman"/>
                <a:sym typeface="Times New Roman"/>
              </a:rPr>
              <a:t>      ANGULAR MODULE </a:t>
            </a:r>
            <a:endParaRPr sz="4800" b="1" i="0" u="none" strike="noStrike" cap="none" dirty="0">
              <a:solidFill>
                <a:srgbClr val="1F8084"/>
              </a:solidFill>
              <a:latin typeface="Times New Roman"/>
              <a:ea typeface="Times New Roman"/>
              <a:cs typeface="Times New Roman"/>
              <a:sym typeface="Times New Roman"/>
            </a:endParaRPr>
          </a:p>
        </p:txBody>
      </p:sp>
      <p:sp>
        <p:nvSpPr>
          <p:cNvPr id="396" name="Google Shape;396;p37"/>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8" name="Google Shape;398;p37"/>
          <p:cNvGrpSpPr/>
          <p:nvPr/>
        </p:nvGrpSpPr>
        <p:grpSpPr>
          <a:xfrm>
            <a:off x="1399009" y="2100693"/>
            <a:ext cx="5256594" cy="3781800"/>
            <a:chOff x="302046" y="2178"/>
            <a:chExt cx="5256594" cy="3781800"/>
          </a:xfrm>
        </p:grpSpPr>
        <p:sp>
          <p:nvSpPr>
            <p:cNvPr id="399" name="Google Shape;399;p37"/>
            <p:cNvSpPr txBox="1"/>
            <p:nvPr/>
          </p:nvSpPr>
          <p:spPr>
            <a:xfrm>
              <a:off x="855866" y="555998"/>
              <a:ext cx="2674200" cy="26742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endParaRPr sz="1400" b="0" i="0" u="none" strike="noStrike" cap="none">
                <a:solidFill>
                  <a:srgbClr val="000000"/>
                </a:solidFill>
                <a:latin typeface="Arial"/>
                <a:ea typeface="Arial"/>
                <a:cs typeface="Arial"/>
                <a:sym typeface="Arial"/>
              </a:endParaRPr>
            </a:p>
          </p:txBody>
        </p:sp>
        <p:sp>
          <p:nvSpPr>
            <p:cNvPr id="400" name="Google Shape;400;p37"/>
            <p:cNvSpPr/>
            <p:nvPr/>
          </p:nvSpPr>
          <p:spPr>
            <a:xfrm rot="5400000">
              <a:off x="4395690" y="1391888"/>
              <a:ext cx="1323600" cy="1002300"/>
            </a:xfrm>
            <a:prstGeom prst="triangle">
              <a:avLst>
                <a:gd name="adj" fmla="val 50000"/>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7"/>
            <p:cNvSpPr/>
            <p:nvPr/>
          </p:nvSpPr>
          <p:spPr>
            <a:xfrm>
              <a:off x="302046" y="2178"/>
              <a:ext cx="3781800" cy="3781800"/>
            </a:xfrm>
            <a:prstGeom prst="ellipse">
              <a:avLst/>
            </a:prstGeom>
            <a:solidFill>
              <a:srgbClr val="BB582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 name="Google Shape;402;p37"/>
          <p:cNvSpPr/>
          <p:nvPr/>
        </p:nvSpPr>
        <p:spPr>
          <a:xfrm>
            <a:off x="742625" y="1641987"/>
            <a:ext cx="4677600" cy="4307138"/>
          </a:xfrm>
          <a:prstGeom prst="rect">
            <a:avLst/>
          </a:prstGeom>
          <a:solidFill>
            <a:srgbClr val="D2D4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3" name="Google Shape;403;p37"/>
          <p:cNvSpPr txBox="1"/>
          <p:nvPr/>
        </p:nvSpPr>
        <p:spPr>
          <a:xfrm>
            <a:off x="950675" y="1707883"/>
            <a:ext cx="4261500" cy="417461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r>
              <a:rPr lang="en-US" sz="1800" b="0" i="0" u="none" strike="noStrike" cap="none" dirty="0">
                <a:solidFill>
                  <a:srgbClr val="0C0C0C"/>
                </a:solidFill>
                <a:latin typeface="Times New Roman"/>
                <a:ea typeface="Times New Roman"/>
                <a:cs typeface="Times New Roman"/>
                <a:sym typeface="Times New Roman"/>
              </a:rPr>
              <a:t>Angular applications are modular and Angular has its own modularity system called Ng Modules. </a:t>
            </a:r>
          </a:p>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r>
              <a:rPr lang="en-US" sz="1800" b="0" i="0" u="none" strike="noStrike" cap="none" dirty="0">
                <a:solidFill>
                  <a:srgbClr val="0C0C0C"/>
                </a:solidFill>
                <a:latin typeface="Times New Roman"/>
                <a:ea typeface="Times New Roman"/>
                <a:cs typeface="Times New Roman"/>
                <a:sym typeface="Times New Roman"/>
              </a:rPr>
              <a:t>Ng Modules are containers for a cohesive block of code dedicated to an application domain, a workflow, or a closely related set of capabilities.</a:t>
            </a:r>
          </a:p>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r>
              <a:rPr lang="en-US" sz="1800" b="0" i="0" u="none" strike="noStrike" cap="none" dirty="0">
                <a:solidFill>
                  <a:srgbClr val="0C0C0C"/>
                </a:solidFill>
                <a:latin typeface="Times New Roman"/>
                <a:ea typeface="Times New Roman"/>
                <a:cs typeface="Times New Roman"/>
                <a:sym typeface="Times New Roman"/>
              </a:rPr>
              <a:t>They can contain components, service providers, and other code files whose scope is defined by the containing Ng Module. </a:t>
            </a:r>
          </a:p>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r>
              <a:rPr lang="en-US" sz="1800" b="0" i="0" u="none" strike="noStrike" cap="none" dirty="0">
                <a:solidFill>
                  <a:srgbClr val="0C0C0C"/>
                </a:solidFill>
                <a:latin typeface="Times New Roman"/>
                <a:ea typeface="Times New Roman"/>
                <a:cs typeface="Times New Roman"/>
                <a:sym typeface="Times New Roman"/>
              </a:rPr>
              <a:t>They can import functionality that is exported from other Ng Modules, and export selected functionality for use by other Ng Modules.</a:t>
            </a:r>
            <a:endParaRPr sz="1800" b="0" i="0" u="none" strike="noStrike" cap="none" dirty="0">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C0C0C"/>
              </a:solidFill>
              <a:latin typeface="Times New Roman"/>
              <a:ea typeface="Times New Roman"/>
              <a:cs typeface="Times New Roman"/>
              <a:sym typeface="Times New Roman"/>
            </a:endParaRPr>
          </a:p>
        </p:txBody>
      </p:sp>
      <p:sp>
        <p:nvSpPr>
          <p:cNvPr id="404" name="Google Shape;404;p37"/>
          <p:cNvSpPr/>
          <p:nvPr/>
        </p:nvSpPr>
        <p:spPr>
          <a:xfrm>
            <a:off x="6814850" y="1650200"/>
            <a:ext cx="4677600" cy="4307138"/>
          </a:xfrm>
          <a:prstGeom prst="rect">
            <a:avLst/>
          </a:prstGeom>
          <a:solidFill>
            <a:srgbClr val="D2D4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5" name="Google Shape;405;p37"/>
          <p:cNvSpPr txBox="1"/>
          <p:nvPr/>
        </p:nvSpPr>
        <p:spPr>
          <a:xfrm>
            <a:off x="7085275" y="1917290"/>
            <a:ext cx="4261500" cy="340793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0C0C0C"/>
                </a:solidFill>
                <a:latin typeface="Times New Roman"/>
                <a:ea typeface="Times New Roman"/>
                <a:cs typeface="Times New Roman"/>
                <a:sym typeface="Times New Roman"/>
              </a:rPr>
              <a:t>Imports in module:</a:t>
            </a:r>
          </a:p>
          <a:p>
            <a:pPr marL="342900" marR="0" lvl="0" indent="-342900" algn="l" rtl="0">
              <a:lnSpc>
                <a:spcPct val="100000"/>
              </a:lnSpc>
              <a:spcBef>
                <a:spcPts val="0"/>
              </a:spcBef>
              <a:spcAft>
                <a:spcPts val="0"/>
              </a:spcAft>
              <a:buClr>
                <a:schemeClr val="dk1"/>
              </a:buClr>
              <a:buSzPts val="1100"/>
              <a:buFont typeface="Arial" panose="020B0604020202020204" pitchFamily="34" charset="0"/>
              <a:buChar char="•"/>
            </a:pPr>
            <a:r>
              <a:rPr lang="en-US" sz="2000" b="0" i="0" u="none" strike="noStrike" cap="none" dirty="0" err="1">
                <a:solidFill>
                  <a:srgbClr val="0C0C0C"/>
                </a:solidFill>
                <a:latin typeface="Times New Roman"/>
                <a:ea typeface="Times New Roman"/>
                <a:cs typeface="Times New Roman"/>
                <a:sym typeface="Times New Roman"/>
              </a:rPr>
              <a:t>FormsModule</a:t>
            </a:r>
            <a:endParaRPr sz="2000" b="0" i="0" u="none" strike="noStrike" cap="none" dirty="0">
              <a:solidFill>
                <a:srgbClr val="0C0C0C"/>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100"/>
              <a:buFont typeface="Arial" panose="020B0604020202020204" pitchFamily="34" charset="0"/>
              <a:buChar char="•"/>
            </a:pPr>
            <a:r>
              <a:rPr lang="en-US" sz="2000" b="0" i="0" u="none" strike="noStrike" cap="none" dirty="0" err="1">
                <a:solidFill>
                  <a:srgbClr val="0C0C0C"/>
                </a:solidFill>
                <a:latin typeface="Times New Roman"/>
                <a:ea typeface="Times New Roman"/>
                <a:cs typeface="Times New Roman"/>
                <a:sym typeface="Times New Roman"/>
              </a:rPr>
              <a:t>ReactiveFormsModule</a:t>
            </a:r>
            <a:endParaRPr sz="2000" b="0" i="0" u="none" strike="noStrike" cap="none" dirty="0">
              <a:solidFill>
                <a:srgbClr val="0C0C0C"/>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100"/>
              <a:buFont typeface="Arial" panose="020B0604020202020204" pitchFamily="34" charset="0"/>
              <a:buChar char="•"/>
            </a:pPr>
            <a:r>
              <a:rPr lang="en-US" sz="2000" b="0" i="0" u="none" strike="noStrike" cap="none" dirty="0" err="1">
                <a:solidFill>
                  <a:srgbClr val="0C0C0C"/>
                </a:solidFill>
                <a:latin typeface="Times New Roman"/>
                <a:ea typeface="Times New Roman"/>
                <a:cs typeface="Times New Roman"/>
                <a:sym typeface="Times New Roman"/>
              </a:rPr>
              <a:t>HttpClientModule</a:t>
            </a:r>
            <a:endParaRPr sz="2000" b="0" i="0" u="none" strike="noStrike" cap="none" dirty="0">
              <a:solidFill>
                <a:srgbClr val="0C0C0C"/>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100"/>
              <a:buFont typeface="Arial" panose="020B0604020202020204" pitchFamily="34" charset="0"/>
              <a:buChar char="•"/>
            </a:pPr>
            <a:r>
              <a:rPr lang="en-US" sz="2000" b="0" i="0" u="none" strike="noStrike" cap="none" dirty="0" err="1">
                <a:solidFill>
                  <a:srgbClr val="0C0C0C"/>
                </a:solidFill>
                <a:latin typeface="Times New Roman"/>
                <a:ea typeface="Times New Roman"/>
                <a:cs typeface="Times New Roman"/>
                <a:sym typeface="Times New Roman"/>
              </a:rPr>
              <a:t>BrowserModule</a:t>
            </a:r>
            <a:endParaRPr sz="2000" b="0" i="0" u="none" strike="noStrike" cap="none" dirty="0">
              <a:solidFill>
                <a:srgbClr val="0C0C0C"/>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100"/>
              <a:buFont typeface="Arial" panose="020B0604020202020204" pitchFamily="34" charset="0"/>
              <a:buChar char="•"/>
            </a:pPr>
            <a:r>
              <a:rPr lang="en-US" sz="2000" b="0" i="0" u="none" strike="noStrike" cap="none" dirty="0" err="1">
                <a:solidFill>
                  <a:srgbClr val="0C0C0C"/>
                </a:solidFill>
                <a:latin typeface="Times New Roman"/>
                <a:ea typeface="Times New Roman"/>
                <a:cs typeface="Times New Roman"/>
                <a:sym typeface="Times New Roman"/>
              </a:rPr>
              <a:t>AppRoutingModule</a:t>
            </a:r>
            <a:endParaRPr sz="2000" b="0" i="0" u="none" strike="noStrike" cap="none" dirty="0">
              <a:solidFill>
                <a:srgbClr val="0C0C0C"/>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100"/>
              <a:buFont typeface="Arial" panose="020B0604020202020204" pitchFamily="34" charset="0"/>
              <a:buChar char="•"/>
            </a:pPr>
            <a:r>
              <a:rPr lang="en-US" sz="2000" b="0" i="0" u="none" strike="noStrike" cap="none" dirty="0">
                <a:solidFill>
                  <a:srgbClr val="0C0C0C"/>
                </a:solidFill>
                <a:latin typeface="Times New Roman"/>
                <a:ea typeface="Times New Roman"/>
                <a:cs typeface="Times New Roman"/>
                <a:sym typeface="Times New Roman"/>
              </a:rPr>
              <a:t>Ng Module</a:t>
            </a:r>
            <a:endParaRPr sz="2000" b="0" i="0" u="none" strike="noStrike" cap="none" dirty="0">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C0C0C"/>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p:nvPr/>
        </p:nvSpPr>
        <p:spPr>
          <a:xfrm>
            <a:off x="838835" y="1628140"/>
            <a:ext cx="10641330" cy="156966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endParaRPr sz="1400" b="0" i="0" u="none" strike="noStrike" cap="none">
              <a:solidFill>
                <a:srgbClr val="000000"/>
              </a:solidFill>
              <a:latin typeface="Times New Roman"/>
              <a:ea typeface="Times New Roman"/>
              <a:cs typeface="Times New Roman"/>
              <a:sym typeface="Times New Roman"/>
            </a:endParaRPr>
          </a:p>
        </p:txBody>
      </p:sp>
      <p:sp>
        <p:nvSpPr>
          <p:cNvPr id="411" name="Google Shape;411;p38"/>
          <p:cNvSpPr/>
          <p:nvPr/>
        </p:nvSpPr>
        <p:spPr>
          <a:xfrm>
            <a:off x="838835" y="4352925"/>
            <a:ext cx="10721794" cy="1568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The Router Link is a directive that binds the HTML element to a Route. Clicking on the HTML element, which is bound to a Router Link, will result in navigation to the Route. The Router Link may contain parameters to be passed to the route’s component.</a:t>
            </a:r>
            <a:endParaRPr sz="1400" b="0" i="0" u="none" strike="noStrike" cap="none">
              <a:solidFill>
                <a:srgbClr val="000000"/>
              </a:solidFill>
              <a:latin typeface="Arial"/>
              <a:ea typeface="Arial"/>
              <a:cs typeface="Arial"/>
              <a:sym typeface="Arial"/>
            </a:endParaRPr>
          </a:p>
        </p:txBody>
      </p:sp>
      <p:sp>
        <p:nvSpPr>
          <p:cNvPr id="412" name="Google Shape;412;p38"/>
          <p:cNvSpPr txBox="1"/>
          <p:nvPr/>
        </p:nvSpPr>
        <p:spPr>
          <a:xfrm>
            <a:off x="838835" y="934906"/>
            <a:ext cx="24120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1F8084"/>
                </a:solidFill>
                <a:latin typeface="Times New Roman"/>
                <a:ea typeface="Times New Roman"/>
                <a:cs typeface="Times New Roman"/>
                <a:sym typeface="Times New Roman"/>
              </a:rPr>
              <a:t>Angular Routing</a:t>
            </a:r>
            <a:endParaRPr sz="2400" b="0" i="0" u="none" strike="noStrike" cap="none">
              <a:solidFill>
                <a:srgbClr val="1F8084"/>
              </a:solidFill>
              <a:latin typeface="Calibri"/>
              <a:ea typeface="Calibri"/>
              <a:cs typeface="Calibri"/>
              <a:sym typeface="Calibri"/>
            </a:endParaRPr>
          </a:p>
        </p:txBody>
      </p:sp>
      <p:sp>
        <p:nvSpPr>
          <p:cNvPr id="413" name="Google Shape;413;p38"/>
          <p:cNvSpPr txBox="1"/>
          <p:nvPr/>
        </p:nvSpPr>
        <p:spPr>
          <a:xfrm>
            <a:off x="838835" y="3660201"/>
            <a:ext cx="181254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1F8084"/>
                </a:solidFill>
                <a:latin typeface="Times New Roman"/>
                <a:ea typeface="Times New Roman"/>
                <a:cs typeface="Times New Roman"/>
                <a:sym typeface="Times New Roman"/>
              </a:rPr>
              <a:t>Router Link</a:t>
            </a:r>
            <a:endParaRPr sz="2400" b="0" i="0" u="none" strike="noStrike" cap="none">
              <a:solidFill>
                <a:srgbClr val="1F8084"/>
              </a:solidFill>
              <a:latin typeface="Calibri"/>
              <a:ea typeface="Calibri"/>
              <a:cs typeface="Calibri"/>
              <a:sym typeface="Calibri"/>
            </a:endParaRPr>
          </a:p>
        </p:txBody>
      </p:sp>
      <p:sp>
        <p:nvSpPr>
          <p:cNvPr id="414" name="Google Shape;414;p38"/>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9"/>
          <p:cNvSpPr/>
          <p:nvPr/>
        </p:nvSpPr>
        <p:spPr>
          <a:xfrm>
            <a:off x="495646" y="1496060"/>
            <a:ext cx="11283977" cy="5116593"/>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3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Components are the most basic UI building block of an Angular app. An Angular app contains a tree of Angular components. Angular components are a subset of directives, always associated with a template. Unlike other directives, only one component can be instantiated for a given element in a template.</a:t>
            </a: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57200" marR="0" lvl="0" indent="-381000" algn="just" rtl="0">
              <a:lnSpc>
                <a:spcPct val="13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Each component consists of</a:t>
            </a: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An HTML template that declares what renders on the page</a:t>
            </a: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 TypeScript class that defines behavior</a:t>
            </a: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 CSS selector that defines how the component is used in a template</a:t>
            </a: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Optionally, CSS styles applied to the template</a:t>
            </a: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914400" marR="0" lvl="0" indent="0" algn="l" rtl="0">
              <a:lnSpc>
                <a:spcPct val="13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342900" marR="0" lvl="0" indent="-190500" algn="l" rtl="0">
              <a:lnSpc>
                <a:spcPct val="130000"/>
              </a:lnSpc>
              <a:spcBef>
                <a:spcPts val="0"/>
              </a:spcBef>
              <a:spcAft>
                <a:spcPts val="0"/>
              </a:spcAft>
              <a:buClr>
                <a:schemeClr val="dk1"/>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342900" marR="0" lvl="0" indent="-190500" algn="l" rtl="0">
              <a:lnSpc>
                <a:spcPct val="130000"/>
              </a:lnSpc>
              <a:spcBef>
                <a:spcPts val="0"/>
              </a:spcBef>
              <a:spcAft>
                <a:spcPts val="0"/>
              </a:spcAft>
              <a:buClr>
                <a:schemeClr val="dk1"/>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p:txBody>
      </p:sp>
      <p:sp>
        <p:nvSpPr>
          <p:cNvPr id="421" name="Google Shape;421;p39"/>
          <p:cNvSpPr txBox="1"/>
          <p:nvPr/>
        </p:nvSpPr>
        <p:spPr>
          <a:xfrm>
            <a:off x="3349854" y="282475"/>
            <a:ext cx="59289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400" b="1" i="0" u="none" strike="noStrike" cap="none">
                <a:solidFill>
                  <a:srgbClr val="1F8084"/>
                </a:solidFill>
                <a:latin typeface="Times New Roman"/>
                <a:ea typeface="Times New Roman"/>
                <a:cs typeface="Times New Roman"/>
                <a:sym typeface="Times New Roman"/>
              </a:rPr>
              <a:t>ANGULAR COMPONENTS</a:t>
            </a:r>
            <a:endParaRPr sz="3400" b="0" i="0" u="none" strike="noStrike" cap="none">
              <a:solidFill>
                <a:srgbClr val="1F8084"/>
              </a:solidFill>
              <a:latin typeface="Calibri"/>
              <a:ea typeface="Calibri"/>
              <a:cs typeface="Calibri"/>
              <a:sym typeface="Calibri"/>
            </a:endParaRPr>
          </a:p>
        </p:txBody>
      </p:sp>
      <p:pic>
        <p:nvPicPr>
          <p:cNvPr id="422" name="Google Shape;422;p39"/>
          <p:cNvPicPr preferRelativeResize="0"/>
          <p:nvPr/>
        </p:nvPicPr>
        <p:blipFill rotWithShape="1">
          <a:blip r:embed="rId3">
            <a:alphaModFix/>
          </a:blip>
          <a:srcRect/>
          <a:stretch/>
        </p:blipFill>
        <p:spPr>
          <a:xfrm>
            <a:off x="8472815" y="3654369"/>
            <a:ext cx="3223539" cy="2149026"/>
          </a:xfrm>
          <a:prstGeom prst="rect">
            <a:avLst/>
          </a:prstGeom>
          <a:noFill/>
          <a:ln>
            <a:noFill/>
          </a:ln>
        </p:spPr>
      </p:pic>
      <p:sp>
        <p:nvSpPr>
          <p:cNvPr id="423" name="Google Shape;423;p39"/>
          <p:cNvSpPr/>
          <p:nvPr/>
        </p:nvSpPr>
        <p:spPr>
          <a:xfrm>
            <a:off x="8695765" y="4054356"/>
            <a:ext cx="2868706" cy="149479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Calibri"/>
              <a:ea typeface="Calibri"/>
              <a:cs typeface="Calibri"/>
              <a:sym typeface="Calibri"/>
            </a:endParaRPr>
          </a:p>
        </p:txBody>
      </p:sp>
      <p:sp>
        <p:nvSpPr>
          <p:cNvPr id="424" name="Google Shape;424;p39"/>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8;p40">
            <a:extLst>
              <a:ext uri="{FF2B5EF4-FFF2-40B4-BE49-F238E27FC236}">
                <a16:creationId xmlns:a16="http://schemas.microsoft.com/office/drawing/2014/main" id="{25CF12F3-F659-848C-A0F2-BB35D89623B5}"/>
              </a:ext>
            </a:extLst>
          </p:cNvPr>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34;p40">
            <a:extLst>
              <a:ext uri="{FF2B5EF4-FFF2-40B4-BE49-F238E27FC236}">
                <a16:creationId xmlns:a16="http://schemas.microsoft.com/office/drawing/2014/main" id="{2C573190-22DA-91AA-16DB-E45404D7AE2C}"/>
              </a:ext>
            </a:extLst>
          </p:cNvPr>
          <p:cNvSpPr txBox="1"/>
          <p:nvPr/>
        </p:nvSpPr>
        <p:spPr>
          <a:xfrm>
            <a:off x="1193525" y="243126"/>
            <a:ext cx="10058400" cy="7320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3400" b="1" i="0" u="none" strike="noStrike" cap="none" dirty="0">
                <a:solidFill>
                  <a:srgbClr val="1F8084"/>
                </a:solidFill>
                <a:latin typeface="Times New Roman"/>
                <a:ea typeface="Times New Roman"/>
                <a:cs typeface="Times New Roman"/>
                <a:sym typeface="Times New Roman"/>
              </a:rPr>
              <a:t>ANGULAR COMPONENTS IN THE PROJECT</a:t>
            </a:r>
            <a:endParaRPr sz="3400" b="0" i="0" u="none" strike="noStrike" cap="none" dirty="0">
              <a:solidFill>
                <a:srgbClr val="1F8084"/>
              </a:solidFill>
              <a:latin typeface="Times New Roman"/>
              <a:ea typeface="Times New Roman"/>
              <a:cs typeface="Times New Roman"/>
              <a:sym typeface="Times New Roman"/>
            </a:endParaRPr>
          </a:p>
        </p:txBody>
      </p:sp>
      <p:sp>
        <p:nvSpPr>
          <p:cNvPr id="8" name="Google Shape;435;p40">
            <a:extLst>
              <a:ext uri="{FF2B5EF4-FFF2-40B4-BE49-F238E27FC236}">
                <a16:creationId xmlns:a16="http://schemas.microsoft.com/office/drawing/2014/main" id="{F6348244-8FDD-1CCB-DAB6-3FE23DA42317}"/>
              </a:ext>
            </a:extLst>
          </p:cNvPr>
          <p:cNvSpPr/>
          <p:nvPr/>
        </p:nvSpPr>
        <p:spPr>
          <a:xfrm>
            <a:off x="1325741" y="1676313"/>
            <a:ext cx="10058400" cy="4023300"/>
          </a:xfrm>
          <a:prstGeom prst="rect">
            <a:avLst/>
          </a:prstGeom>
          <a:noFill/>
          <a:ln>
            <a:noFill/>
          </a:ln>
        </p:spPr>
        <p:txBody>
          <a:bodyPr spcFirstLastPara="1" wrap="square" lIns="0" tIns="45700" rIns="0" bIns="45700" anchor="t" anchorCtr="0">
            <a:noAutofit/>
          </a:bodyPr>
          <a:lstStyle/>
          <a:p>
            <a:pPr marL="457200" marR="0" lvl="0" indent="-342900" algn="l" rtl="0">
              <a:lnSpc>
                <a:spcPct val="90000"/>
              </a:lnSpc>
              <a:spcBef>
                <a:spcPts val="0"/>
              </a:spcBef>
              <a:spcAft>
                <a:spcPts val="0"/>
              </a:spcAft>
              <a:buClr>
                <a:srgbClr val="000000"/>
              </a:buClr>
              <a:buSzPts val="1800"/>
              <a:buFont typeface="Times New Roman"/>
              <a:buChar char="●"/>
            </a:pPr>
            <a:r>
              <a:rPr lang="en-US" sz="1800" b="1" i="0" u="none" strike="noStrike" cap="none" dirty="0">
                <a:solidFill>
                  <a:srgbClr val="1F8084"/>
                </a:solidFill>
                <a:latin typeface="Times New Roman"/>
                <a:ea typeface="Times New Roman"/>
                <a:cs typeface="Times New Roman"/>
                <a:sym typeface="Times New Roman"/>
              </a:rPr>
              <a:t>Home</a:t>
            </a:r>
            <a:r>
              <a:rPr lang="en-US" sz="1800" b="0" i="0" u="none" strike="noStrike" cap="none" dirty="0">
                <a:solidFill>
                  <a:srgbClr val="1F8084"/>
                </a:solidFill>
                <a:latin typeface="Times New Roman"/>
                <a:ea typeface="Times New Roman"/>
                <a:cs typeface="Times New Roman"/>
                <a:sym typeface="Times New Roman"/>
              </a:rPr>
              <a:t>:</a:t>
            </a:r>
            <a:r>
              <a:rPr lang="en-US" sz="1800" b="0" i="0" u="none" strike="noStrike" cap="none" dirty="0">
                <a:solidFill>
                  <a:srgbClr val="3F3F3F"/>
                </a:solidFill>
                <a:latin typeface="Times New Roman"/>
                <a:ea typeface="Times New Roman"/>
                <a:cs typeface="Times New Roman"/>
                <a:sym typeface="Times New Roman"/>
              </a:rPr>
              <a:t> </a:t>
            </a:r>
            <a:endParaRPr sz="1400" b="0" i="0" u="none" strike="noStrike" cap="none" dirty="0">
              <a:solidFill>
                <a:srgbClr val="000000"/>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latin typeface="Times New Roman"/>
                <a:ea typeface="Times New Roman"/>
                <a:cs typeface="Times New Roman"/>
                <a:sym typeface="Times New Roman"/>
              </a:rPr>
              <a:t>It is the Landing Page of the application. It has Navigation to Login and Register</a:t>
            </a:r>
            <a:endParaRPr sz="1400" b="0" i="0" u="none" strike="noStrike" cap="none" dirty="0">
              <a:latin typeface="Times New Roman"/>
              <a:ea typeface="Times New Roman"/>
              <a:cs typeface="Times New Roman"/>
              <a:sym typeface="Times New Roman"/>
            </a:endParaRPr>
          </a:p>
          <a:p>
            <a:pPr marL="914400" marR="0" lvl="0" indent="0" algn="l" rtl="0">
              <a:lnSpc>
                <a:spcPct val="90000"/>
              </a:lnSpc>
              <a:spcBef>
                <a:spcPts val="600"/>
              </a:spcBef>
              <a:spcAft>
                <a:spcPts val="0"/>
              </a:spcAft>
              <a:buClr>
                <a:srgbClr val="000000"/>
              </a:buClr>
              <a:buSzPts val="1800"/>
              <a:buFont typeface="Arial"/>
              <a:buNone/>
            </a:pPr>
            <a:endParaRPr sz="1800" b="0" i="0" u="none" strike="noStrike" cap="none" dirty="0">
              <a:latin typeface="Times New Roman"/>
              <a:ea typeface="Times New Roman"/>
              <a:cs typeface="Times New Roman"/>
              <a:sym typeface="Times New Roman"/>
            </a:endParaRPr>
          </a:p>
          <a:p>
            <a:pPr marL="457200" marR="0" lvl="0" indent="-342900" algn="l" rtl="0">
              <a:lnSpc>
                <a:spcPct val="90000"/>
              </a:lnSpc>
              <a:spcBef>
                <a:spcPts val="600"/>
              </a:spcBef>
              <a:spcAft>
                <a:spcPts val="0"/>
              </a:spcAft>
              <a:buClr>
                <a:srgbClr val="1F8084"/>
              </a:buClr>
              <a:buSzPts val="1800"/>
              <a:buFont typeface="Times New Roman"/>
              <a:buChar char="●"/>
            </a:pPr>
            <a:r>
              <a:rPr lang="en-US" sz="1800" b="1" i="0" u="none" strike="noStrike" cap="none" dirty="0">
                <a:solidFill>
                  <a:srgbClr val="1F8084"/>
                </a:solidFill>
                <a:latin typeface="Times New Roman"/>
                <a:ea typeface="Times New Roman"/>
                <a:cs typeface="Times New Roman"/>
                <a:sym typeface="Times New Roman"/>
              </a:rPr>
              <a:t>Admin-Login</a:t>
            </a:r>
            <a:r>
              <a:rPr lang="en-US" sz="1800" b="0" i="0" u="none" strike="noStrike" cap="none" dirty="0">
                <a:solidFill>
                  <a:srgbClr val="1F8084"/>
                </a:solidFill>
                <a:latin typeface="Times New Roman"/>
                <a:ea typeface="Times New Roman"/>
                <a:cs typeface="Times New Roman"/>
                <a:sym typeface="Times New Roman"/>
              </a:rPr>
              <a:t>: </a:t>
            </a:r>
            <a:endParaRPr sz="1400" b="0" i="0" u="none" strike="noStrike" cap="none" dirty="0">
              <a:solidFill>
                <a:srgbClr val="1F8084"/>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latin typeface="Times New Roman"/>
                <a:ea typeface="Times New Roman"/>
                <a:cs typeface="Times New Roman"/>
                <a:sym typeface="Times New Roman"/>
              </a:rPr>
              <a:t>Admin contains a page for login form and method to validate the Admin Login</a:t>
            </a:r>
            <a:endParaRPr sz="1400" b="0" i="0" u="none" strike="noStrike" cap="none" dirty="0">
              <a:latin typeface="Times New Roman"/>
              <a:ea typeface="Times New Roman"/>
              <a:cs typeface="Times New Roman"/>
              <a:sym typeface="Times New Roman"/>
            </a:endParaRPr>
          </a:p>
          <a:p>
            <a:pPr marL="914400" marR="0" lvl="0" indent="0" algn="l" rtl="0">
              <a:lnSpc>
                <a:spcPct val="90000"/>
              </a:lnSpc>
              <a:spcBef>
                <a:spcPts val="600"/>
              </a:spcBef>
              <a:spcAft>
                <a:spcPts val="0"/>
              </a:spcAft>
              <a:buClr>
                <a:srgbClr val="000000"/>
              </a:buClr>
              <a:buSzPts val="1800"/>
              <a:buFont typeface="Arial"/>
              <a:buNone/>
            </a:pPr>
            <a:endParaRPr sz="1800" b="0" i="0" u="none" strike="noStrike" cap="none" dirty="0">
              <a:solidFill>
                <a:srgbClr val="3F3F3F"/>
              </a:solidFill>
              <a:latin typeface="Times New Roman"/>
              <a:ea typeface="Times New Roman"/>
              <a:cs typeface="Times New Roman"/>
              <a:sym typeface="Times New Roman"/>
            </a:endParaRPr>
          </a:p>
          <a:p>
            <a:pPr marL="457200" marR="0" lvl="0" indent="-342900" algn="l" rtl="0">
              <a:lnSpc>
                <a:spcPct val="90000"/>
              </a:lnSpc>
              <a:spcBef>
                <a:spcPts val="600"/>
              </a:spcBef>
              <a:spcAft>
                <a:spcPts val="0"/>
              </a:spcAft>
              <a:buClr>
                <a:srgbClr val="000000"/>
              </a:buClr>
              <a:buSzPts val="1800"/>
              <a:buFont typeface="Times New Roman"/>
              <a:buChar char="●"/>
            </a:pPr>
            <a:r>
              <a:rPr lang="en-US" sz="1800" b="1" i="0" u="none" strike="noStrike" cap="none" dirty="0">
                <a:solidFill>
                  <a:srgbClr val="1F8084"/>
                </a:solidFill>
                <a:latin typeface="Times New Roman"/>
                <a:ea typeface="Times New Roman"/>
                <a:cs typeface="Times New Roman"/>
                <a:sym typeface="Times New Roman"/>
              </a:rPr>
              <a:t>User-Login</a:t>
            </a:r>
            <a:r>
              <a:rPr lang="en-US" sz="1800" b="0" i="0" u="none" strike="noStrike" cap="none" dirty="0">
                <a:solidFill>
                  <a:srgbClr val="1F8084"/>
                </a:solidFill>
                <a:latin typeface="Times New Roman"/>
                <a:ea typeface="Times New Roman"/>
                <a:cs typeface="Times New Roman"/>
                <a:sym typeface="Times New Roman"/>
              </a:rPr>
              <a:t>:</a:t>
            </a:r>
            <a:r>
              <a:rPr lang="en-US" sz="1800" b="0" i="0" u="none" strike="noStrike" cap="none" dirty="0">
                <a:solidFill>
                  <a:srgbClr val="3F3F3F"/>
                </a:solidFill>
                <a:latin typeface="Times New Roman"/>
                <a:ea typeface="Times New Roman"/>
                <a:cs typeface="Times New Roman"/>
                <a:sym typeface="Times New Roman"/>
              </a:rPr>
              <a:t> </a:t>
            </a:r>
            <a:endParaRPr sz="1400" b="0" i="0" u="none" strike="noStrike" cap="none" dirty="0">
              <a:solidFill>
                <a:srgbClr val="000000"/>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latin typeface="Times New Roman"/>
                <a:ea typeface="Times New Roman"/>
                <a:cs typeface="Times New Roman"/>
                <a:sym typeface="Times New Roman"/>
              </a:rPr>
              <a:t>User Login contains a page for user login form and a method to validate the user login.</a:t>
            </a:r>
            <a:endParaRPr sz="1400" b="0" i="0" u="none" strike="noStrike" cap="none" dirty="0">
              <a:latin typeface="Times New Roman"/>
              <a:ea typeface="Times New Roman"/>
              <a:cs typeface="Times New Roman"/>
              <a:sym typeface="Times New Roman"/>
            </a:endParaRPr>
          </a:p>
          <a:p>
            <a:pPr marL="914400" marR="0" lvl="0" indent="0" algn="l" rtl="0">
              <a:lnSpc>
                <a:spcPct val="90000"/>
              </a:lnSpc>
              <a:spcBef>
                <a:spcPts val="600"/>
              </a:spcBef>
              <a:spcAft>
                <a:spcPts val="0"/>
              </a:spcAft>
              <a:buClr>
                <a:srgbClr val="000000"/>
              </a:buClr>
              <a:buSzPts val="1800"/>
              <a:buFont typeface="Arial"/>
              <a:buNone/>
            </a:pPr>
            <a:endParaRPr sz="1800" b="0" i="0" u="none" strike="noStrike" cap="none" dirty="0">
              <a:latin typeface="Times New Roman"/>
              <a:ea typeface="Times New Roman"/>
              <a:cs typeface="Times New Roman"/>
              <a:sym typeface="Times New Roman"/>
            </a:endParaRPr>
          </a:p>
          <a:p>
            <a:pPr marL="457200" marR="0" lvl="0" indent="-342900" algn="l" rtl="0">
              <a:lnSpc>
                <a:spcPct val="90000"/>
              </a:lnSpc>
              <a:spcBef>
                <a:spcPts val="600"/>
              </a:spcBef>
              <a:spcAft>
                <a:spcPts val="0"/>
              </a:spcAft>
              <a:buClr>
                <a:srgbClr val="1F8084"/>
              </a:buClr>
              <a:buSzPts val="1800"/>
              <a:buFont typeface="Times New Roman"/>
              <a:buChar char="●"/>
            </a:pPr>
            <a:r>
              <a:rPr lang="en-US" sz="1800" b="1" i="0" u="none" strike="noStrike" cap="none" dirty="0">
                <a:solidFill>
                  <a:srgbClr val="1F8084"/>
                </a:solidFill>
                <a:latin typeface="Times New Roman"/>
                <a:ea typeface="Times New Roman"/>
                <a:cs typeface="Times New Roman"/>
                <a:sym typeface="Times New Roman"/>
              </a:rPr>
              <a:t>User-Register:</a:t>
            </a:r>
            <a:endParaRPr sz="1400" b="0" i="0" u="none" strike="noStrike" cap="none" dirty="0">
              <a:solidFill>
                <a:srgbClr val="1F8084"/>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latin typeface="Times New Roman"/>
                <a:ea typeface="Times New Roman"/>
                <a:cs typeface="Times New Roman"/>
                <a:sym typeface="Times New Roman"/>
              </a:rPr>
              <a:t>This component contains a page for user registration form and method to store the details in Database.</a:t>
            </a:r>
            <a:endParaRPr sz="1400" b="0" i="0" u="none" strike="noStrike" cap="none" dirty="0">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lang="en-IN" sz="1800" b="1" i="0" u="none" strike="noStrike" cap="none" dirty="0">
              <a:solidFill>
                <a:srgbClr val="3F3F3F"/>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lang="en-IN" b="1" dirty="0">
              <a:solidFill>
                <a:srgbClr val="3F3F3F"/>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lang="en-IN" sz="1800" b="1" i="0" u="none" strike="noStrike" cap="none" dirty="0">
              <a:solidFill>
                <a:srgbClr val="3F3F3F"/>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lang="en-IN" b="1" dirty="0">
              <a:solidFill>
                <a:srgbClr val="3F3F3F"/>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lang="en-IN" sz="1800" b="1" i="0" u="none" strike="noStrike" cap="none" dirty="0">
              <a:solidFill>
                <a:srgbClr val="3F3F3F"/>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lang="en-IN" b="1" dirty="0">
              <a:solidFill>
                <a:srgbClr val="3F3F3F"/>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sz="1800" b="1" i="0" u="none" strike="noStrike" cap="none" dirty="0">
              <a:solidFill>
                <a:srgbClr val="3F3F3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6440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1"/>
          <p:cNvSpPr/>
          <p:nvPr/>
        </p:nvSpPr>
        <p:spPr>
          <a:xfrm>
            <a:off x="511662" y="592499"/>
            <a:ext cx="10878000" cy="4892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30000"/>
              </a:lnSpc>
              <a:spcBef>
                <a:spcPts val="0"/>
              </a:spcBef>
              <a:spcAft>
                <a:spcPts val="0"/>
              </a:spcAft>
              <a:buClr>
                <a:srgbClr val="000000"/>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Admin-Home</a:t>
            </a:r>
            <a:r>
              <a:rPr lang="en-US" sz="2000" b="0" i="0" u="none" strike="noStrike" cap="none" dirty="0">
                <a:solidFill>
                  <a:srgbClr val="1F8084"/>
                </a:solidFill>
                <a:latin typeface="Times New Roman"/>
                <a:ea typeface="Times New Roman"/>
                <a:cs typeface="Times New Roman"/>
                <a:sym typeface="Times New Roman"/>
              </a:rPr>
              <a:t>:</a:t>
            </a:r>
            <a:r>
              <a:rPr lang="en-US" sz="2000" b="0" i="0" u="none" strike="noStrike" cap="none" dirty="0">
                <a:solidFill>
                  <a:schemeClr val="dk1"/>
                </a:solidFill>
                <a:latin typeface="Times New Roman"/>
                <a:ea typeface="Times New Roman"/>
                <a:cs typeface="Times New Roman"/>
                <a:sym typeface="Times New Roman"/>
              </a:rPr>
              <a:t> </a:t>
            </a:r>
            <a:endParaRPr sz="1400" b="0" i="0" u="none" strike="noStrike" cap="none" dirty="0">
              <a:solidFill>
                <a:srgbClr val="000000"/>
              </a:solidFill>
              <a:latin typeface="Times New Roman"/>
              <a:ea typeface="Times New Roman"/>
              <a:cs typeface="Times New Roman"/>
              <a:sym typeface="Times New Roman"/>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After log-in as Admin, admin can perform  two functional operations. Adding new Bus and viewing all the entries. This home page has an option to navigate the admin to perform these functionalities.</a:t>
            </a:r>
            <a:endParaRPr sz="1400" b="0" i="0" u="none" strike="noStrike" cap="none" dirty="0">
              <a:solidFill>
                <a:srgbClr val="000000"/>
              </a:solidFill>
              <a:latin typeface="Times New Roman"/>
              <a:ea typeface="Times New Roman"/>
              <a:cs typeface="Times New Roman"/>
              <a:sym typeface="Times New Roman"/>
            </a:endParaRPr>
          </a:p>
          <a:p>
            <a:pPr marL="914400" marR="0" lvl="0" indent="0" algn="l" rtl="0">
              <a:lnSpc>
                <a:spcPct val="13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Add-Bus-Details</a:t>
            </a:r>
            <a:r>
              <a:rPr lang="en-US" sz="2000" b="0" i="0" u="none" strike="noStrike" cap="none" dirty="0">
                <a:solidFill>
                  <a:srgbClr val="1F8084"/>
                </a:solidFill>
                <a:latin typeface="Times New Roman"/>
                <a:ea typeface="Times New Roman"/>
                <a:cs typeface="Times New Roman"/>
                <a:sym typeface="Times New Roman"/>
              </a:rPr>
              <a:t>: </a:t>
            </a:r>
            <a:endParaRPr sz="1400" b="0" i="0" u="none" strike="noStrike" cap="none" dirty="0">
              <a:solidFill>
                <a:srgbClr val="1F8084"/>
              </a:solidFill>
              <a:latin typeface="Times New Roman"/>
              <a:ea typeface="Times New Roman"/>
              <a:cs typeface="Times New Roman"/>
              <a:sym typeface="Times New Roman"/>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 form inside a template page to add new bus details and TS file containing method to store the data entered in form into the database.</a:t>
            </a:r>
            <a:endParaRPr sz="14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View-All-Bus-Details</a:t>
            </a:r>
            <a:r>
              <a:rPr lang="en-US" sz="2000" b="0" i="0" u="none" strike="noStrike" cap="none" dirty="0">
                <a:solidFill>
                  <a:srgbClr val="1F8084"/>
                </a:solidFill>
                <a:latin typeface="Times New Roman"/>
                <a:ea typeface="Times New Roman"/>
                <a:cs typeface="Times New Roman"/>
                <a:sym typeface="Times New Roman"/>
              </a:rPr>
              <a:t>:</a:t>
            </a:r>
            <a:endParaRPr sz="1400" b="0" i="0" u="none" strike="noStrike" cap="none" dirty="0">
              <a:solidFill>
                <a:srgbClr val="1F8084"/>
              </a:solidFill>
              <a:latin typeface="Times New Roman"/>
              <a:ea typeface="Times New Roman"/>
              <a:cs typeface="Times New Roman"/>
              <a:sym typeface="Times New Roman"/>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 viewing page which shows all  the details and list of all the bus details and functionalities like updating bus details and deleting the existing bus from database.</a:t>
            </a:r>
            <a:endParaRPr sz="14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p:txBody>
      </p:sp>
      <p:sp>
        <p:nvSpPr>
          <p:cNvPr id="445" name="Google Shape;445;p41"/>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5"/>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0" y="6341936"/>
            <a:ext cx="12192001" cy="6599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5"/>
          <p:cNvSpPr txBox="1"/>
          <p:nvPr/>
        </p:nvSpPr>
        <p:spPr>
          <a:xfrm>
            <a:off x="4123125" y="300250"/>
            <a:ext cx="5182200" cy="72000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0000"/>
              </a:buClr>
              <a:buSzPts val="4800"/>
              <a:buFont typeface="Arial"/>
              <a:buNone/>
            </a:pPr>
            <a:r>
              <a:rPr lang="en-US" sz="3600" b="1" i="0" u="none" strike="noStrike" cap="none" dirty="0">
                <a:solidFill>
                  <a:srgbClr val="1F8084"/>
                </a:solidFill>
                <a:latin typeface="Times New Roman"/>
                <a:ea typeface="Times New Roman"/>
                <a:cs typeface="Times New Roman"/>
                <a:sym typeface="Times New Roman"/>
              </a:rPr>
              <a:t>INTRODUCTION</a:t>
            </a:r>
            <a:endParaRPr sz="3600" b="0" i="0" u="none" strike="noStrike" cap="none" dirty="0">
              <a:solidFill>
                <a:srgbClr val="1F8084"/>
              </a:solidFill>
              <a:latin typeface="Times New Roman"/>
              <a:ea typeface="Times New Roman"/>
              <a:cs typeface="Times New Roman"/>
              <a:sym typeface="Times New Roman"/>
            </a:endParaRPr>
          </a:p>
        </p:txBody>
      </p:sp>
      <p:grpSp>
        <p:nvGrpSpPr>
          <p:cNvPr id="133" name="Google Shape;133;p15"/>
          <p:cNvGrpSpPr/>
          <p:nvPr/>
        </p:nvGrpSpPr>
        <p:grpSpPr>
          <a:xfrm>
            <a:off x="1428162" y="4838706"/>
            <a:ext cx="9396000" cy="720000"/>
            <a:chOff x="331199" y="2740191"/>
            <a:chExt cx="9396000" cy="720000"/>
          </a:xfrm>
        </p:grpSpPr>
        <p:sp>
          <p:nvSpPr>
            <p:cNvPr id="134" name="Google Shape;134;p15"/>
            <p:cNvSpPr/>
            <p:nvPr/>
          </p:nvSpPr>
          <p:spPr>
            <a:xfrm>
              <a:off x="331199" y="2740191"/>
              <a:ext cx="432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5"/>
            <p:cNvSpPr txBox="1"/>
            <p:nvPr/>
          </p:nvSpPr>
          <p:spPr>
            <a:xfrm>
              <a:off x="331199" y="2740191"/>
              <a:ext cx="432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Calibri"/>
                  <a:ea typeface="Calibri"/>
                  <a:cs typeface="Calibri"/>
                  <a:sym typeface="Calibri"/>
                </a:rPr>
                <a:t>The Online Bus Booking System is a web-based application that allows a user to check ticket availability, buy ticket and pay for the bus ticket online</a:t>
              </a:r>
              <a:r>
                <a:rPr lang="en-US" sz="1500" b="0" i="0" u="none" strike="noStrike" cap="none">
                  <a:solidFill>
                    <a:srgbClr val="2D6730"/>
                  </a:solidFill>
                  <a:latin typeface="Calibri"/>
                  <a:ea typeface="Calibri"/>
                  <a:cs typeface="Calibri"/>
                  <a:sym typeface="Calibri"/>
                </a:rPr>
                <a:t>.</a:t>
              </a:r>
              <a:endParaRPr sz="1400" b="0" i="0" u="none" strike="noStrike" cap="none">
                <a:solidFill>
                  <a:srgbClr val="2D6730"/>
                </a:solidFill>
                <a:latin typeface="Arial"/>
                <a:ea typeface="Arial"/>
                <a:cs typeface="Arial"/>
                <a:sym typeface="Arial"/>
              </a:endParaRPr>
            </a:p>
          </p:txBody>
        </p:sp>
        <p:sp>
          <p:nvSpPr>
            <p:cNvPr id="136" name="Google Shape;136;p15"/>
            <p:cNvSpPr/>
            <p:nvPr/>
          </p:nvSpPr>
          <p:spPr>
            <a:xfrm>
              <a:off x="5407199" y="2740191"/>
              <a:ext cx="432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5"/>
            <p:cNvSpPr txBox="1"/>
            <p:nvPr/>
          </p:nvSpPr>
          <p:spPr>
            <a:xfrm>
              <a:off x="5407199" y="2740191"/>
              <a:ext cx="432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a:solidFill>
                    <a:srgbClr val="0C0C0C"/>
                  </a:solidFill>
                  <a:latin typeface="Calibri"/>
                  <a:ea typeface="Calibri"/>
                  <a:cs typeface="Calibri"/>
                  <a:sym typeface="Calibri"/>
                </a:rPr>
                <a:t>The bus booking system is based on Java Spring Boot, MySQL and Angular. Role based authorization and authentication is given to both admin and user. </a:t>
              </a:r>
              <a:endParaRPr sz="1500" b="0" i="0" u="none" strike="noStrike" cap="none">
                <a:solidFill>
                  <a:srgbClr val="0C0C0C"/>
                </a:solidFill>
                <a:latin typeface="Calibri"/>
                <a:ea typeface="Calibri"/>
                <a:cs typeface="Calibri"/>
                <a:sym typeface="Calibri"/>
              </a:endParaRPr>
            </a:p>
          </p:txBody>
        </p:sp>
      </p:grpSp>
      <p:pic>
        <p:nvPicPr>
          <p:cNvPr id="138" name="Google Shape;138;p15"/>
          <p:cNvPicPr preferRelativeResize="0"/>
          <p:nvPr/>
        </p:nvPicPr>
        <p:blipFill rotWithShape="1">
          <a:blip r:embed="rId3">
            <a:alphaModFix/>
          </a:blip>
          <a:srcRect/>
          <a:stretch/>
        </p:blipFill>
        <p:spPr>
          <a:xfrm>
            <a:off x="2306250" y="1652475"/>
            <a:ext cx="3134300" cy="3134300"/>
          </a:xfrm>
          <a:prstGeom prst="rect">
            <a:avLst/>
          </a:prstGeom>
          <a:noFill/>
          <a:ln>
            <a:noFill/>
          </a:ln>
        </p:spPr>
      </p:pic>
      <p:pic>
        <p:nvPicPr>
          <p:cNvPr id="139" name="Google Shape;139;p15"/>
          <p:cNvPicPr preferRelativeResize="0"/>
          <p:nvPr/>
        </p:nvPicPr>
        <p:blipFill rotWithShape="1">
          <a:blip r:embed="rId4">
            <a:alphaModFix/>
          </a:blip>
          <a:srcRect b="8891"/>
          <a:stretch/>
        </p:blipFill>
        <p:spPr>
          <a:xfrm>
            <a:off x="7976800" y="2114725"/>
            <a:ext cx="2398800" cy="2336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2"/>
          <p:cNvSpPr/>
          <p:nvPr/>
        </p:nvSpPr>
        <p:spPr>
          <a:xfrm>
            <a:off x="511662" y="447174"/>
            <a:ext cx="10878000" cy="525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User-Home: </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After Login as User, User has 4 Functionalities Book Tickets for passengers, View Bookings, View User Details, Update User Details. This component contains the option to search the bus for user provided routing details and Route the user to add passenger details. This page also navigate the user to View Booking, View User Details, Update User Details.</a:t>
            </a:r>
            <a:endParaRPr sz="1400" b="0" i="0" u="none" strike="noStrike" cap="none">
              <a:solidFill>
                <a:srgbClr val="000000"/>
              </a:solidFill>
              <a:latin typeface="Arial"/>
              <a:ea typeface="Arial"/>
              <a:cs typeface="Arial"/>
              <a:sym typeface="Arial"/>
            </a:endParaRPr>
          </a:p>
          <a:p>
            <a:pPr marL="914400" marR="0" lvl="0" indent="0" algn="l" rtl="0">
              <a:lnSpc>
                <a:spcPct val="13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Add-Passengers:</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After selecting the bus, User needs to submit the passenger details of passengers in the form to store the data in the Database.</a:t>
            </a:r>
            <a:endParaRPr sz="1400" b="0" i="0" u="none" strike="noStrike" cap="none">
              <a:solidFill>
                <a:srgbClr val="000000"/>
              </a:solidFill>
              <a:latin typeface="Arial"/>
              <a:ea typeface="Arial"/>
              <a:cs typeface="Arial"/>
              <a:sym typeface="Arial"/>
            </a:endParaRPr>
          </a:p>
          <a:p>
            <a:pPr marL="914400" marR="0" lvl="0" indent="0" algn="l" rtl="0">
              <a:lnSpc>
                <a:spcPct val="13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Show-User-booking:</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This component contains all the bookings made by the logged in user. Can view the passenger and bus details for a specific booking.</a:t>
            </a:r>
            <a:endParaRPr sz="1400" b="0" i="0" u="none" strike="noStrike" cap="none">
              <a:solidFill>
                <a:srgbClr val="000000"/>
              </a:solidFill>
              <a:latin typeface="Arial"/>
              <a:ea typeface="Arial"/>
              <a:cs typeface="Arial"/>
              <a:sym typeface="Arial"/>
            </a:endParaRPr>
          </a:p>
        </p:txBody>
      </p:sp>
      <p:sp>
        <p:nvSpPr>
          <p:cNvPr id="452" name="Google Shape;452;p42"/>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p:nvPr/>
        </p:nvSpPr>
        <p:spPr>
          <a:xfrm>
            <a:off x="458812" y="255861"/>
            <a:ext cx="10878000" cy="56538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Update-Passengers:</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This component contains a form to update the passenger details and change it in data base.</a:t>
            </a:r>
            <a:endParaRPr sz="1400" b="0" i="0" u="none" strike="noStrike" cap="none">
              <a:solidFill>
                <a:srgbClr val="000000"/>
              </a:solidFill>
              <a:latin typeface="Arial"/>
              <a:ea typeface="Arial"/>
              <a:cs typeface="Arial"/>
              <a:sym typeface="Arial"/>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View-User-details:</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This component displays the user details.</a:t>
            </a:r>
            <a:endParaRPr sz="1400" b="0" i="0" u="none" strike="noStrike" cap="none">
              <a:solidFill>
                <a:srgbClr val="000000"/>
              </a:solidFill>
              <a:latin typeface="Arial"/>
              <a:ea typeface="Arial"/>
              <a:cs typeface="Arial"/>
              <a:sym typeface="Arial"/>
            </a:endParaRPr>
          </a:p>
          <a:p>
            <a:pPr marL="914400" marR="0" lvl="0" indent="0" algn="l" rtl="0">
              <a:lnSpc>
                <a:spcPct val="13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Update-User:</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This component contains a form to update the user details.</a:t>
            </a:r>
            <a:endParaRPr sz="1400" b="0" i="0" u="none" strike="noStrike" cap="none">
              <a:solidFill>
                <a:srgbClr val="000000"/>
              </a:solidFill>
              <a:latin typeface="Arial"/>
              <a:ea typeface="Arial"/>
              <a:cs typeface="Arial"/>
              <a:sym typeface="Arial"/>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Error:</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This component handles the error</a:t>
            </a:r>
            <a:endParaRPr sz="1400" b="0" i="0" u="none" strike="noStrike" cap="none">
              <a:solidFill>
                <a:srgbClr val="000000"/>
              </a:solidFill>
              <a:latin typeface="Arial"/>
              <a:ea typeface="Arial"/>
              <a:cs typeface="Arial"/>
              <a:sym typeface="Arial"/>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Page-not-found:</a:t>
            </a:r>
            <a:endParaRPr sz="1400" b="0" i="0" u="none" strike="noStrike" cap="none">
              <a:solidFill>
                <a:srgbClr val="1F8084"/>
              </a:solidFill>
              <a:latin typeface="Arial"/>
              <a:ea typeface="Arial"/>
              <a:cs typeface="Aria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This component handles 404 Error.</a:t>
            </a:r>
            <a:endParaRPr sz="1400" b="0" i="0" u="none" strike="noStrike" cap="none">
              <a:solidFill>
                <a:srgbClr val="000000"/>
              </a:solidFill>
              <a:latin typeface="Arial"/>
              <a:ea typeface="Arial"/>
              <a:cs typeface="Arial"/>
              <a:sym typeface="Arial"/>
            </a:endParaRPr>
          </a:p>
        </p:txBody>
      </p:sp>
      <p:sp>
        <p:nvSpPr>
          <p:cNvPr id="459" name="Google Shape;459;p43"/>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p:nvPr/>
        </p:nvSpPr>
        <p:spPr>
          <a:xfrm>
            <a:off x="1359082" y="1069126"/>
            <a:ext cx="9470700" cy="4308831"/>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View All User Component:</a:t>
            </a:r>
            <a:endParaRPr sz="1400" b="0" i="0" u="none" strike="noStrike" cap="none" dirty="0">
              <a:solidFill>
                <a:srgbClr val="1F80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displays all the users details from the admin side</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View All Bookings:</a:t>
            </a:r>
            <a:endParaRPr sz="1400" b="0" i="0" u="none" strike="noStrike" cap="none" dirty="0">
              <a:solidFill>
                <a:srgbClr val="1F80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1F8084"/>
                </a:solidFill>
                <a:latin typeface="Times New Roman"/>
                <a:ea typeface="Times New Roman"/>
                <a:cs typeface="Times New Roman"/>
                <a:sym typeface="Times New Roman"/>
              </a:rPr>
              <a:t>      </a:t>
            </a: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displays all bookings of  a user using user ID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About us:</a:t>
            </a:r>
            <a:endParaRPr sz="1400" b="0" i="0" u="none" strike="noStrike" cap="none" dirty="0">
              <a:solidFill>
                <a:srgbClr val="1F80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1F8084"/>
                </a:solidFill>
                <a:latin typeface="Times New Roman"/>
                <a:ea typeface="Times New Roman"/>
                <a:cs typeface="Times New Roman"/>
                <a:sym typeface="Times New Roman"/>
              </a:rPr>
              <a:t>      </a:t>
            </a: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provides information about the Online Bus Booking System</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1F8084"/>
                </a:solidFill>
                <a:latin typeface="Times New Roman"/>
                <a:ea typeface="Times New Roman"/>
                <a:cs typeface="Times New Roman"/>
                <a:sym typeface="Times New Roman"/>
              </a:rPr>
              <a:t>Contact us:</a:t>
            </a:r>
            <a:endParaRPr sz="1400" b="0" i="0" u="none" strike="noStrike" cap="none" dirty="0">
              <a:solidFill>
                <a:srgbClr val="1F808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displays the contact details for customer support</a:t>
            </a:r>
          </a:p>
          <a:p>
            <a:pPr marL="45720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Noto Sans Symbols"/>
              <a:buNone/>
            </a:pPr>
            <a:endParaRPr sz="2000" b="0" i="0" u="none" strike="noStrike" cap="none" dirty="0">
              <a:solidFill>
                <a:schemeClr val="dk1"/>
              </a:solidFill>
              <a:latin typeface="Times New Roman"/>
              <a:ea typeface="Times New Roman"/>
              <a:cs typeface="Times New Roman"/>
              <a:sym typeface="Times New Roman"/>
            </a:endParaRPr>
          </a:p>
          <a:p>
            <a:pPr marL="342900" marR="0" lvl="0" indent="-215900" algn="l" rtl="0">
              <a:lnSpc>
                <a:spcPct val="100000"/>
              </a:lnSpc>
              <a:spcBef>
                <a:spcPts val="0"/>
              </a:spcBef>
              <a:spcAft>
                <a:spcPts val="0"/>
              </a:spcAft>
              <a:buClr>
                <a:schemeClr val="dk1"/>
              </a:buClr>
              <a:buSzPts val="2000"/>
              <a:buFont typeface="Noto Sans Symbols"/>
              <a:buNone/>
            </a:pPr>
            <a:endParaRPr sz="2000" b="1" i="0" u="none" strike="noStrike" cap="none" dirty="0">
              <a:solidFill>
                <a:schemeClr val="dk1"/>
              </a:solidFill>
              <a:latin typeface="Times New Roman"/>
              <a:ea typeface="Times New Roman"/>
              <a:cs typeface="Times New Roman"/>
              <a:sym typeface="Times New Roman"/>
            </a:endParaRPr>
          </a:p>
        </p:txBody>
      </p:sp>
      <p:sp>
        <p:nvSpPr>
          <p:cNvPr id="466" name="Google Shape;466;p44"/>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p:nvPr/>
        </p:nvSpPr>
        <p:spPr>
          <a:xfrm>
            <a:off x="700161" y="1503142"/>
            <a:ext cx="11236200" cy="407457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rgbClr val="000000"/>
              </a:buClr>
              <a:buSzPts val="2000"/>
              <a:buFont typeface="Arial"/>
              <a:buNone/>
            </a:pPr>
            <a:r>
              <a:rPr lang="en-US" sz="2000" b="0" i="0" u="none" strike="noStrike" cap="none" dirty="0">
                <a:solidFill>
                  <a:schemeClr val="dk1"/>
                </a:solidFill>
                <a:latin typeface="Times New Roman"/>
                <a:ea typeface="Times New Roman"/>
                <a:cs typeface="Times New Roman"/>
                <a:sym typeface="Times New Roman"/>
              </a:rPr>
              <a:t>Service is a piece of reusable code with a focused purpose. A code that you will use across multiple components in your application.</a:t>
            </a:r>
            <a:endParaRPr sz="1400" b="0" i="0" u="none" strike="noStrike" cap="none" dirty="0">
              <a:solidFill>
                <a:srgbClr val="000000"/>
              </a:solidFill>
              <a:latin typeface="Arial"/>
              <a:ea typeface="Arial"/>
              <a:cs typeface="Arial"/>
              <a:sym typeface="Arial"/>
            </a:endParaRP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b="0" i="0" u="none" strike="noStrike" cap="none" dirty="0">
                <a:solidFill>
                  <a:schemeClr val="dk1"/>
                </a:solidFill>
                <a:latin typeface="Times New Roman"/>
                <a:ea typeface="Times New Roman"/>
                <a:cs typeface="Times New Roman"/>
                <a:sym typeface="Times New Roman"/>
              </a:rPr>
              <a:t>Our components need to access the data. You can write data access code in each Component, but this is very inefficient and breaks the rule of single responsibility. The Component should focus on presenting the data to the user.</a:t>
            </a:r>
            <a:endParaRPr sz="1400" b="0" i="0" u="none" strike="noStrike" cap="none" dirty="0">
              <a:solidFill>
                <a:srgbClr val="000000"/>
              </a:solidFill>
              <a:latin typeface="Arial"/>
              <a:ea typeface="Arial"/>
              <a:cs typeface="Arial"/>
              <a:sym typeface="Arial"/>
            </a:endParaRPr>
          </a:p>
          <a:p>
            <a:pPr marL="342900" marR="0" lvl="0" indent="-215900" algn="just" rtl="0">
              <a:lnSpc>
                <a:spcPct val="120000"/>
              </a:lnSpc>
              <a:spcBef>
                <a:spcPts val="0"/>
              </a:spcBef>
              <a:spcAft>
                <a:spcPts val="0"/>
              </a:spcAft>
              <a:buClr>
                <a:schemeClr val="dk1"/>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342900" marR="0" lvl="0" indent="-342900" algn="just" rtl="0">
              <a:lnSpc>
                <a:spcPct val="12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Command to generate service: ng g s &lt;</a:t>
            </a:r>
            <a:r>
              <a:rPr lang="en-US" sz="2000" b="0" i="0" u="none" strike="noStrike" cap="none" dirty="0" err="1">
                <a:solidFill>
                  <a:schemeClr val="dk1"/>
                </a:solidFill>
                <a:latin typeface="Times New Roman"/>
                <a:ea typeface="Times New Roman"/>
                <a:cs typeface="Times New Roman"/>
                <a:sym typeface="Times New Roman"/>
              </a:rPr>
              <a:t>service_name</a:t>
            </a:r>
            <a:r>
              <a:rPr lang="en-US" sz="2000" b="0" i="0" u="none" strike="noStrike" cap="none" dirty="0">
                <a:solidFill>
                  <a:schemeClr val="dk1"/>
                </a:solidFill>
                <a:latin typeface="Times New Roman"/>
                <a:ea typeface="Times New Roman"/>
                <a:cs typeface="Times New Roman"/>
                <a:sym typeface="Times New Roman"/>
              </a:rPr>
              <a:t>&gt;</a:t>
            </a:r>
            <a:endParaRPr sz="2000" b="0" i="0" u="none" strike="noStrike" cap="none" dirty="0">
              <a:solidFill>
                <a:schemeClr val="dk1"/>
              </a:solidFill>
              <a:latin typeface="Times New Roman"/>
              <a:ea typeface="Times New Roman"/>
              <a:cs typeface="Times New Roman"/>
              <a:sym typeface="Times New Roman"/>
            </a:endParaRPr>
          </a:p>
          <a:p>
            <a:pPr marL="342900" marR="0" lvl="0" indent="-342900" algn="just" rtl="0">
              <a:lnSpc>
                <a:spcPct val="12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There are two services in this application</a:t>
            </a:r>
            <a:endParaRPr sz="1400" b="0" i="0" u="none" strike="noStrike" cap="none" dirty="0">
              <a:solidFill>
                <a:srgbClr val="000000"/>
              </a:solidFill>
              <a:latin typeface="Arial"/>
              <a:ea typeface="Arial"/>
              <a:cs typeface="Arial"/>
              <a:sym typeface="Arial"/>
            </a:endParaRPr>
          </a:p>
          <a:p>
            <a:pPr marL="800100" marR="0" lvl="1" indent="-342900" algn="just" rtl="0">
              <a:lnSpc>
                <a:spcPct val="12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Admin-Service</a:t>
            </a:r>
            <a:endParaRPr sz="1400" b="0" i="0" u="none" strike="noStrike" cap="none" dirty="0">
              <a:solidFill>
                <a:srgbClr val="000000"/>
              </a:solidFill>
              <a:latin typeface="Arial"/>
              <a:ea typeface="Arial"/>
              <a:cs typeface="Arial"/>
              <a:sym typeface="Arial"/>
            </a:endParaRPr>
          </a:p>
          <a:p>
            <a:pPr marL="800100" marR="0" lvl="1" indent="-342900" algn="just" rtl="0">
              <a:lnSpc>
                <a:spcPct val="12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User-Service</a:t>
            </a:r>
            <a:endParaRPr sz="1400" b="0" i="0" u="none" strike="noStrike" cap="none" dirty="0">
              <a:solidFill>
                <a:srgbClr val="000000"/>
              </a:solidFill>
              <a:latin typeface="Arial"/>
              <a:ea typeface="Arial"/>
              <a:cs typeface="Arial"/>
              <a:sym typeface="Arial"/>
            </a:endParaRPr>
          </a:p>
        </p:txBody>
      </p:sp>
      <p:sp>
        <p:nvSpPr>
          <p:cNvPr id="473" name="Google Shape;473;p45"/>
          <p:cNvSpPr txBox="1"/>
          <p:nvPr/>
        </p:nvSpPr>
        <p:spPr>
          <a:xfrm>
            <a:off x="700161" y="850739"/>
            <a:ext cx="242649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1F8084"/>
                </a:solidFill>
                <a:latin typeface="Times New Roman"/>
                <a:ea typeface="Times New Roman"/>
                <a:cs typeface="Times New Roman"/>
                <a:sym typeface="Times New Roman"/>
              </a:rPr>
              <a:t>Angular Services</a:t>
            </a:r>
            <a:endParaRPr sz="2400" b="1" i="0" u="none" strike="noStrike" cap="none">
              <a:solidFill>
                <a:srgbClr val="1F8084"/>
              </a:solidFill>
              <a:latin typeface="Calibri"/>
              <a:ea typeface="Calibri"/>
              <a:cs typeface="Calibri"/>
              <a:sym typeface="Calibri"/>
            </a:endParaRPr>
          </a:p>
        </p:txBody>
      </p:sp>
      <p:pic>
        <p:nvPicPr>
          <p:cNvPr id="474" name="Google Shape;474;p45" descr="WhatsApp Image 2022-05-13 at 1.17.20 PM.jpeg"/>
          <p:cNvPicPr preferRelativeResize="0"/>
          <p:nvPr/>
        </p:nvPicPr>
        <p:blipFill rotWithShape="1">
          <a:blip r:embed="rId3">
            <a:alphaModFix/>
          </a:blip>
          <a:srcRect/>
          <a:stretch/>
        </p:blipFill>
        <p:spPr>
          <a:xfrm>
            <a:off x="6715432" y="3274143"/>
            <a:ext cx="5476568" cy="2831690"/>
          </a:xfrm>
          <a:prstGeom prst="rect">
            <a:avLst/>
          </a:prstGeom>
          <a:noFill/>
          <a:ln>
            <a:noFill/>
          </a:ln>
        </p:spPr>
      </p:pic>
      <p:sp>
        <p:nvSpPr>
          <p:cNvPr id="475" name="Google Shape;475;p45"/>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6"/>
          <p:cNvSpPr/>
          <p:nvPr/>
        </p:nvSpPr>
        <p:spPr>
          <a:xfrm>
            <a:off x="501949" y="577700"/>
            <a:ext cx="5000400" cy="4515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20000"/>
              </a:lnSpc>
              <a:spcBef>
                <a:spcPts val="0"/>
              </a:spcBef>
              <a:spcAft>
                <a:spcPts val="0"/>
              </a:spcAft>
              <a:buClr>
                <a:srgbClr val="1F8084"/>
              </a:buClr>
              <a:buSzPts val="2000"/>
              <a:buFont typeface="Times New Roman"/>
              <a:buChar char="●"/>
            </a:pPr>
            <a:r>
              <a:rPr lang="en-US" sz="2000" b="1" i="0" u="none" strike="noStrike" cap="none">
                <a:solidFill>
                  <a:srgbClr val="1F8084"/>
                </a:solidFill>
                <a:latin typeface="Times New Roman"/>
                <a:ea typeface="Times New Roman"/>
                <a:cs typeface="Times New Roman"/>
                <a:sym typeface="Times New Roman"/>
              </a:rPr>
              <a:t>Admin Service</a:t>
            </a:r>
            <a:r>
              <a:rPr lang="en-US" sz="2000" b="0" i="0" u="none" strike="noStrike" cap="none">
                <a:solidFill>
                  <a:srgbClr val="1F8084"/>
                </a:solidFill>
                <a:latin typeface="Times New Roman"/>
                <a:ea typeface="Times New Roman"/>
                <a:cs typeface="Times New Roman"/>
                <a:sym typeface="Times New Roman"/>
              </a:rPr>
              <a:t>:</a:t>
            </a:r>
            <a:endParaRPr sz="1400" b="0" i="0" u="none" strike="noStrike" cap="none">
              <a:solidFill>
                <a:srgbClr val="1F8084"/>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adminLogin()</a:t>
            </a:r>
            <a:endParaRPr sz="2400" b="0" i="0" u="none" strike="noStrike" cap="none">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getAdminDetails()</a:t>
            </a:r>
            <a:endParaRPr sz="2400" b="0" i="0" u="none" strike="noStrike" cap="none">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addBus()</a:t>
            </a:r>
            <a:endParaRPr sz="2400" b="0" i="0" u="none" strike="noStrike" cap="none">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modifybus()</a:t>
            </a:r>
            <a:endParaRPr sz="2400" b="0" i="0" u="none" strike="noStrike" cap="none">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removebus()</a:t>
            </a:r>
            <a:endParaRPr sz="2400" b="0" i="0" u="none" strike="noStrike" cap="none">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viewAllbus()</a:t>
            </a:r>
            <a:endParaRPr sz="2400" b="0" i="0" u="none" strike="noStrike" cap="none">
              <a:solidFill>
                <a:srgbClr val="0C0C0C"/>
              </a:solidFill>
              <a:latin typeface="Times New Roman"/>
              <a:ea typeface="Times New Roman"/>
              <a:cs typeface="Times New Roman"/>
              <a:sym typeface="Times New Roman"/>
            </a:endParaRPr>
          </a:p>
        </p:txBody>
      </p:sp>
      <p:sp>
        <p:nvSpPr>
          <p:cNvPr id="482" name="Google Shape;482;p46"/>
          <p:cNvSpPr/>
          <p:nvPr/>
        </p:nvSpPr>
        <p:spPr>
          <a:xfrm>
            <a:off x="5502442" y="1090863"/>
            <a:ext cx="6178570" cy="514951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46"/>
          <p:cNvSpPr txBox="1"/>
          <p:nvPr/>
        </p:nvSpPr>
        <p:spPr>
          <a:xfrm>
            <a:off x="5699764" y="577698"/>
            <a:ext cx="6096000" cy="4094400"/>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000"/>
            </a:pPr>
            <a:r>
              <a:rPr lang="en-US" sz="2000" b="1" i="0" u="none" strike="noStrike" cap="none" dirty="0">
                <a:solidFill>
                  <a:srgbClr val="1F8084"/>
                </a:solidFill>
                <a:latin typeface="Times New Roman"/>
                <a:ea typeface="Times New Roman"/>
                <a:cs typeface="Times New Roman"/>
                <a:sym typeface="Times New Roman"/>
              </a:rPr>
              <a:t>User-Service:</a:t>
            </a:r>
            <a:endParaRPr sz="1400" b="0" i="0" u="none" strike="noStrike" cap="none" dirty="0">
              <a:solidFill>
                <a:srgbClr val="1F8084"/>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addUser</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UserLogin</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addBooking</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getBookingbyUser</a:t>
            </a:r>
            <a:r>
              <a:rPr lang="en-US" sz="2400" b="0" i="0" u="none" strike="noStrike" cap="none" dirty="0">
                <a:solidFill>
                  <a:srgbClr val="0C0C0C"/>
                </a:solidFill>
                <a:latin typeface="Times New Roman"/>
                <a:ea typeface="Times New Roman"/>
                <a:cs typeface="Times New Roman"/>
                <a:sym typeface="Times New Roman"/>
              </a:rPr>
              <a:t>(id)</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deleteBooking</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updateUser</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getUser</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getBusbyNumber</a:t>
            </a:r>
            <a:r>
              <a:rPr lang="en-US" sz="2400" b="0" i="0" u="none" strike="noStrike" cap="none" dirty="0">
                <a:solidFill>
                  <a:srgbClr val="0C0C0C"/>
                </a:solidFill>
                <a:latin typeface="Times New Roman"/>
                <a:ea typeface="Times New Roman"/>
                <a:cs typeface="Times New Roman"/>
                <a:sym typeface="Times New Roman"/>
              </a:rPr>
              <a:t>(</a:t>
            </a:r>
            <a:r>
              <a:rPr lang="en-US" sz="2400" b="0" i="0" u="none" strike="noStrike" cap="none" dirty="0" err="1">
                <a:solidFill>
                  <a:srgbClr val="0C0C0C"/>
                </a:solidFill>
                <a:latin typeface="Times New Roman"/>
                <a:ea typeface="Times New Roman"/>
                <a:cs typeface="Times New Roman"/>
                <a:sym typeface="Times New Roman"/>
              </a:rPr>
              <a:t>busNumber</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addPassenger</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err="1">
                <a:solidFill>
                  <a:srgbClr val="0C0C0C"/>
                </a:solidFill>
                <a:latin typeface="Times New Roman"/>
                <a:ea typeface="Times New Roman"/>
                <a:cs typeface="Times New Roman"/>
                <a:sym typeface="Times New Roman"/>
              </a:rPr>
              <a:t>updatePassenger</a:t>
            </a:r>
            <a:r>
              <a:rPr lang="en-US" sz="2400" b="0" i="0" u="none" strike="noStrike" cap="none" dirty="0">
                <a:solidFill>
                  <a:srgbClr val="0C0C0C"/>
                </a:solidFill>
                <a:latin typeface="Times New Roman"/>
                <a:ea typeface="Times New Roman"/>
                <a:cs typeface="Times New Roman"/>
                <a:sym typeface="Times New Roman"/>
              </a:rPr>
              <a:t>(passenger)</a:t>
            </a:r>
            <a:endParaRPr sz="2400" b="0" i="0" u="none" strike="noStrike" cap="none" dirty="0">
              <a:solidFill>
                <a:srgbClr val="0C0C0C"/>
              </a:solidFill>
              <a:latin typeface="Times New Roman"/>
              <a:ea typeface="Times New Roman"/>
              <a:cs typeface="Times New Roman"/>
              <a:sym typeface="Times New Roman"/>
            </a:endParaRPr>
          </a:p>
        </p:txBody>
      </p:sp>
      <p:sp>
        <p:nvSpPr>
          <p:cNvPr id="484" name="Google Shape;484;p46"/>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7"/>
          <p:cNvSpPr txBox="1"/>
          <p:nvPr/>
        </p:nvSpPr>
        <p:spPr>
          <a:xfrm>
            <a:off x="1830290" y="172791"/>
            <a:ext cx="8531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HOME PAGE(LANDING PAGE)</a:t>
            </a:r>
            <a:endParaRPr sz="3200" b="0" i="0" u="none" strike="noStrike" cap="none">
              <a:solidFill>
                <a:srgbClr val="1F8084"/>
              </a:solidFill>
              <a:latin typeface="Calibri"/>
              <a:ea typeface="Calibri"/>
              <a:cs typeface="Calibri"/>
              <a:sym typeface="Calibri"/>
            </a:endParaRPr>
          </a:p>
        </p:txBody>
      </p:sp>
      <p:sp>
        <p:nvSpPr>
          <p:cNvPr id="492" name="Google Shape;492;p47"/>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C781BE8-9B8A-14B0-5052-87E86E66A960}"/>
              </a:ext>
            </a:extLst>
          </p:cNvPr>
          <p:cNvPicPr>
            <a:picLocks noChangeAspect="1"/>
          </p:cNvPicPr>
          <p:nvPr/>
        </p:nvPicPr>
        <p:blipFill>
          <a:blip r:embed="rId3"/>
          <a:stretch>
            <a:fillRect/>
          </a:stretch>
        </p:blipFill>
        <p:spPr>
          <a:xfrm>
            <a:off x="373626" y="816655"/>
            <a:ext cx="11198942" cy="5338339"/>
          </a:xfrm>
          <a:prstGeom prst="rect">
            <a:avLst/>
          </a:prstGeom>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8"/>
          <p:cNvSpPr txBox="1"/>
          <p:nvPr/>
        </p:nvSpPr>
        <p:spPr>
          <a:xfrm>
            <a:off x="1779832" y="95154"/>
            <a:ext cx="86292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                                                </a:t>
            </a:r>
            <a:r>
              <a:rPr lang="en-US" sz="3200" b="1" i="0" u="none" strike="noStrike" cap="none">
                <a:solidFill>
                  <a:schemeClr val="dk1"/>
                </a:solidFill>
                <a:latin typeface="Times New Roman"/>
                <a:ea typeface="Times New Roman"/>
                <a:cs typeface="Times New Roman"/>
                <a:sym typeface="Times New Roman"/>
              </a:rPr>
              <a:t> </a:t>
            </a:r>
            <a:r>
              <a:rPr lang="en-US" sz="3200" b="1" i="0" u="none" strike="noStrike" cap="none">
                <a:solidFill>
                  <a:srgbClr val="1F8084"/>
                </a:solidFill>
                <a:latin typeface="Times New Roman"/>
                <a:ea typeface="Times New Roman"/>
                <a:cs typeface="Times New Roman"/>
                <a:sym typeface="Times New Roman"/>
              </a:rPr>
              <a:t>USER REGISTRATION</a:t>
            </a:r>
            <a:endParaRPr sz="3200" b="1" i="0" u="none" strike="noStrike" cap="none">
              <a:solidFill>
                <a:srgbClr val="1F8084"/>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3200" b="0" i="0" u="none" strike="noStrike" cap="none">
              <a:solidFill>
                <a:schemeClr val="dk1"/>
              </a:solidFill>
              <a:latin typeface="Calibri"/>
              <a:ea typeface="Calibri"/>
              <a:cs typeface="Calibri"/>
              <a:sym typeface="Calibri"/>
            </a:endParaRPr>
          </a:p>
        </p:txBody>
      </p:sp>
      <p:sp>
        <p:nvSpPr>
          <p:cNvPr id="500" name="Google Shape;500;p48"/>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280A49A-6B0D-08BE-B540-C1C651F3303F}"/>
              </a:ext>
            </a:extLst>
          </p:cNvPr>
          <p:cNvPicPr>
            <a:picLocks noChangeAspect="1"/>
          </p:cNvPicPr>
          <p:nvPr/>
        </p:nvPicPr>
        <p:blipFill>
          <a:blip r:embed="rId3"/>
          <a:stretch>
            <a:fillRect/>
          </a:stretch>
        </p:blipFill>
        <p:spPr>
          <a:xfrm>
            <a:off x="432619" y="894736"/>
            <a:ext cx="11307098" cy="5299588"/>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p:nvPr/>
        </p:nvSpPr>
        <p:spPr>
          <a:xfrm>
            <a:off x="2269903" y="116347"/>
            <a:ext cx="7581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USER LOGIN PAGE</a:t>
            </a:r>
            <a:endParaRPr sz="3200" b="1" i="0" u="none" strike="noStrike" cap="none">
              <a:solidFill>
                <a:srgbClr val="1F8084"/>
              </a:solidFill>
              <a:latin typeface="Times New Roman"/>
              <a:ea typeface="Times New Roman"/>
              <a:cs typeface="Times New Roman"/>
              <a:sym typeface="Times New Roman"/>
            </a:endParaRPr>
          </a:p>
        </p:txBody>
      </p:sp>
      <p:sp>
        <p:nvSpPr>
          <p:cNvPr id="508" name="Google Shape;508;p49"/>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92F5CF2-8549-BCA9-59CE-7987AE68770E}"/>
              </a:ext>
            </a:extLst>
          </p:cNvPr>
          <p:cNvPicPr>
            <a:picLocks noChangeAspect="1"/>
          </p:cNvPicPr>
          <p:nvPr/>
        </p:nvPicPr>
        <p:blipFill>
          <a:blip r:embed="rId3"/>
          <a:stretch>
            <a:fillRect/>
          </a:stretch>
        </p:blipFill>
        <p:spPr>
          <a:xfrm>
            <a:off x="476864" y="701347"/>
            <a:ext cx="11238272" cy="5522472"/>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0"/>
          <p:cNvSpPr txBox="1"/>
          <p:nvPr/>
        </p:nvSpPr>
        <p:spPr>
          <a:xfrm>
            <a:off x="2002447" y="115309"/>
            <a:ext cx="772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ADMIN LOGIN PAGE</a:t>
            </a:r>
            <a:endParaRPr sz="3200" b="1" i="0" u="none" strike="noStrike" cap="none">
              <a:solidFill>
                <a:srgbClr val="1F8084"/>
              </a:solidFill>
              <a:latin typeface="Times New Roman"/>
              <a:ea typeface="Times New Roman"/>
              <a:cs typeface="Times New Roman"/>
              <a:sym typeface="Times New Roman"/>
            </a:endParaRPr>
          </a:p>
        </p:txBody>
      </p:sp>
      <p:sp>
        <p:nvSpPr>
          <p:cNvPr id="516" name="Google Shape;516;p50"/>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D2B47D5E-1563-9C5C-657A-76079BA4CA02}"/>
              </a:ext>
            </a:extLst>
          </p:cNvPr>
          <p:cNvPicPr>
            <a:picLocks noChangeAspect="1"/>
          </p:cNvPicPr>
          <p:nvPr/>
        </p:nvPicPr>
        <p:blipFill>
          <a:blip r:embed="rId3"/>
          <a:stretch>
            <a:fillRect/>
          </a:stretch>
        </p:blipFill>
        <p:spPr>
          <a:xfrm>
            <a:off x="353960" y="759173"/>
            <a:ext cx="11405421" cy="5450763"/>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1"/>
          <p:cNvSpPr txBox="1"/>
          <p:nvPr/>
        </p:nvSpPr>
        <p:spPr>
          <a:xfrm>
            <a:off x="1890950" y="229928"/>
            <a:ext cx="79722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ADMIN HOME PAGE</a:t>
            </a:r>
            <a:endParaRPr sz="3200" b="1" i="0" u="none" strike="noStrike" cap="none">
              <a:solidFill>
                <a:srgbClr val="1F8084"/>
              </a:solidFill>
              <a:latin typeface="Times New Roman"/>
              <a:ea typeface="Times New Roman"/>
              <a:cs typeface="Times New Roman"/>
              <a:sym typeface="Times New Roman"/>
            </a:endParaRPr>
          </a:p>
        </p:txBody>
      </p:sp>
      <p:sp>
        <p:nvSpPr>
          <p:cNvPr id="524" name="Google Shape;524;p51"/>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23F9C7E-C00B-CD1A-D512-A08177AE5C3F}"/>
              </a:ext>
            </a:extLst>
          </p:cNvPr>
          <p:cNvPicPr>
            <a:picLocks noChangeAspect="1"/>
          </p:cNvPicPr>
          <p:nvPr/>
        </p:nvPicPr>
        <p:blipFill>
          <a:blip r:embed="rId3"/>
          <a:stretch>
            <a:fillRect/>
          </a:stretch>
        </p:blipFill>
        <p:spPr>
          <a:xfrm>
            <a:off x="314632" y="873792"/>
            <a:ext cx="11543071" cy="5399189"/>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16"/>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6"/>
          <p:cNvSpPr/>
          <p:nvPr/>
        </p:nvSpPr>
        <p:spPr>
          <a:xfrm>
            <a:off x="0" y="6341936"/>
            <a:ext cx="12192001" cy="6599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6"/>
          <p:cNvSpPr txBox="1"/>
          <p:nvPr/>
        </p:nvSpPr>
        <p:spPr>
          <a:xfrm>
            <a:off x="5292538" y="269575"/>
            <a:ext cx="2354400" cy="8034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3600" b="1" i="0" u="none" strike="noStrike" cap="none" dirty="0">
                <a:solidFill>
                  <a:srgbClr val="1F8084"/>
                </a:solidFill>
                <a:latin typeface="Times New Roman"/>
                <a:ea typeface="Times New Roman"/>
                <a:cs typeface="Times New Roman"/>
                <a:sym typeface="Times New Roman"/>
              </a:rPr>
              <a:t>SCOPE</a:t>
            </a:r>
            <a:endParaRPr sz="3600" b="0" i="0" u="none" strike="noStrike" cap="none" dirty="0">
              <a:solidFill>
                <a:srgbClr val="1F8084"/>
              </a:solidFill>
              <a:latin typeface="Times New Roman"/>
              <a:ea typeface="Times New Roman"/>
              <a:cs typeface="Times New Roman"/>
              <a:sym typeface="Times New Roman"/>
            </a:endParaRPr>
          </a:p>
        </p:txBody>
      </p:sp>
      <p:grpSp>
        <p:nvGrpSpPr>
          <p:cNvPr id="147" name="Google Shape;147;p16"/>
          <p:cNvGrpSpPr/>
          <p:nvPr/>
        </p:nvGrpSpPr>
        <p:grpSpPr>
          <a:xfrm>
            <a:off x="1006900" y="1524869"/>
            <a:ext cx="10145994" cy="4219595"/>
            <a:chOff x="2946" y="139988"/>
            <a:chExt cx="10052506" cy="3506103"/>
          </a:xfrm>
        </p:grpSpPr>
        <p:sp>
          <p:nvSpPr>
            <p:cNvPr id="148" name="Google Shape;148;p16"/>
            <p:cNvSpPr/>
            <p:nvPr/>
          </p:nvSpPr>
          <p:spPr>
            <a:xfrm>
              <a:off x="4912310" y="1476036"/>
              <a:ext cx="3857357" cy="611917"/>
            </a:xfrm>
            <a:custGeom>
              <a:avLst/>
              <a:gdLst/>
              <a:ahLst/>
              <a:cxnLst/>
              <a:rect l="l" t="t" r="r" b="b"/>
              <a:pathLst>
                <a:path w="120000" h="120000" extrusionOk="0">
                  <a:moveTo>
                    <a:pt x="0" y="0"/>
                  </a:moveTo>
                  <a:lnTo>
                    <a:pt x="0" y="81776"/>
                  </a:lnTo>
                  <a:lnTo>
                    <a:pt x="120000" y="81776"/>
                  </a:lnTo>
                  <a:lnTo>
                    <a:pt x="120000" y="120000"/>
                  </a:lnTo>
                </a:path>
              </a:pathLst>
            </a:custGeom>
            <a:noFill/>
            <a:ln w="15875" cap="flat" cmpd="sng">
              <a:solidFill>
                <a:schemeClr val="accent3"/>
              </a:solidFill>
              <a:prstDash val="solid"/>
              <a:round/>
              <a:headEnd type="none" w="sm" len="sm"/>
              <a:tailEnd type="none" w="sm" len="sm"/>
            </a:ln>
          </p:spPr>
        </p:sp>
        <p:sp>
          <p:nvSpPr>
            <p:cNvPr id="149" name="Google Shape;149;p16"/>
            <p:cNvSpPr/>
            <p:nvPr/>
          </p:nvSpPr>
          <p:spPr>
            <a:xfrm>
              <a:off x="4912310" y="1476036"/>
              <a:ext cx="1285785" cy="611917"/>
            </a:xfrm>
            <a:custGeom>
              <a:avLst/>
              <a:gdLst/>
              <a:ahLst/>
              <a:cxnLst/>
              <a:rect l="l" t="t" r="r" b="b"/>
              <a:pathLst>
                <a:path w="120000" h="120000" extrusionOk="0">
                  <a:moveTo>
                    <a:pt x="0" y="0"/>
                  </a:moveTo>
                  <a:lnTo>
                    <a:pt x="0" y="81776"/>
                  </a:lnTo>
                  <a:lnTo>
                    <a:pt x="120000" y="81776"/>
                  </a:lnTo>
                  <a:lnTo>
                    <a:pt x="120000" y="120000"/>
                  </a:lnTo>
                </a:path>
              </a:pathLst>
            </a:custGeom>
            <a:noFill/>
            <a:ln w="15875" cap="flat" cmpd="sng">
              <a:solidFill>
                <a:schemeClr val="accent3"/>
              </a:solidFill>
              <a:prstDash val="solid"/>
              <a:round/>
              <a:headEnd type="none" w="sm" len="sm"/>
              <a:tailEnd type="none" w="sm" len="sm"/>
            </a:ln>
          </p:spPr>
        </p:sp>
        <p:sp>
          <p:nvSpPr>
            <p:cNvPr id="150" name="Google Shape;150;p16"/>
            <p:cNvSpPr/>
            <p:nvPr/>
          </p:nvSpPr>
          <p:spPr>
            <a:xfrm>
              <a:off x="3626524" y="1476036"/>
              <a:ext cx="1285785" cy="611917"/>
            </a:xfrm>
            <a:custGeom>
              <a:avLst/>
              <a:gdLst/>
              <a:ahLst/>
              <a:cxnLst/>
              <a:rect l="l" t="t" r="r" b="b"/>
              <a:pathLst>
                <a:path w="120000" h="120000" extrusionOk="0">
                  <a:moveTo>
                    <a:pt x="120000" y="0"/>
                  </a:moveTo>
                  <a:lnTo>
                    <a:pt x="120000" y="81776"/>
                  </a:lnTo>
                  <a:lnTo>
                    <a:pt x="0" y="81776"/>
                  </a:lnTo>
                  <a:lnTo>
                    <a:pt x="0" y="120000"/>
                  </a:lnTo>
                </a:path>
              </a:pathLst>
            </a:custGeom>
            <a:noFill/>
            <a:ln w="15875" cap="flat" cmpd="sng">
              <a:solidFill>
                <a:schemeClr val="accent3"/>
              </a:solidFill>
              <a:prstDash val="solid"/>
              <a:round/>
              <a:headEnd type="none" w="sm" len="sm"/>
              <a:tailEnd type="none" w="sm" len="sm"/>
            </a:ln>
          </p:spPr>
        </p:sp>
        <p:sp>
          <p:nvSpPr>
            <p:cNvPr id="151" name="Google Shape;151;p16"/>
            <p:cNvSpPr/>
            <p:nvPr/>
          </p:nvSpPr>
          <p:spPr>
            <a:xfrm>
              <a:off x="1054953" y="1476036"/>
              <a:ext cx="3857357" cy="611917"/>
            </a:xfrm>
            <a:custGeom>
              <a:avLst/>
              <a:gdLst/>
              <a:ahLst/>
              <a:cxnLst/>
              <a:rect l="l" t="t" r="r" b="b"/>
              <a:pathLst>
                <a:path w="120000" h="120000" extrusionOk="0">
                  <a:moveTo>
                    <a:pt x="120000" y="0"/>
                  </a:moveTo>
                  <a:lnTo>
                    <a:pt x="120000" y="81776"/>
                  </a:lnTo>
                  <a:lnTo>
                    <a:pt x="0" y="81776"/>
                  </a:lnTo>
                  <a:lnTo>
                    <a:pt x="0" y="120000"/>
                  </a:lnTo>
                </a:path>
              </a:pathLst>
            </a:custGeom>
            <a:noFill/>
            <a:ln w="15875" cap="flat" cmpd="sng">
              <a:solidFill>
                <a:schemeClr val="accent3"/>
              </a:solidFill>
              <a:prstDash val="solid"/>
              <a:round/>
              <a:headEnd type="none" w="sm" len="sm"/>
              <a:tailEnd type="none" w="sm" len="sm"/>
            </a:ln>
          </p:spPr>
        </p:sp>
        <p:sp>
          <p:nvSpPr>
            <p:cNvPr id="152" name="Google Shape;152;p16"/>
            <p:cNvSpPr/>
            <p:nvPr/>
          </p:nvSpPr>
          <p:spPr>
            <a:xfrm>
              <a:off x="3860303" y="139988"/>
              <a:ext cx="2104012" cy="1336048"/>
            </a:xfrm>
            <a:prstGeom prst="roundRect">
              <a:avLst>
                <a:gd name="adj" fmla="val 10000"/>
              </a:avLst>
            </a:prstGeom>
            <a:solidFill>
              <a:schemeClr val="dk2"/>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6"/>
            <p:cNvSpPr/>
            <p:nvPr/>
          </p:nvSpPr>
          <p:spPr>
            <a:xfrm>
              <a:off x="4094083" y="362078"/>
              <a:ext cx="2104012" cy="1336048"/>
            </a:xfrm>
            <a:prstGeom prst="roundRect">
              <a:avLst>
                <a:gd name="adj" fmla="val 10000"/>
              </a:avLst>
            </a:prstGeom>
            <a:solidFill>
              <a:schemeClr val="lt1">
                <a:alpha val="89019"/>
              </a:schemeClr>
            </a:solidFill>
            <a:ln w="15875" cap="flat" cmpd="sng">
              <a:solidFill>
                <a:srgbClr val="E383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6"/>
            <p:cNvSpPr txBox="1"/>
            <p:nvPr/>
          </p:nvSpPr>
          <p:spPr>
            <a:xfrm>
              <a:off x="4133215" y="401210"/>
              <a:ext cx="2025748" cy="1257784"/>
            </a:xfrm>
            <a:prstGeom prst="rect">
              <a:avLst/>
            </a:prstGeom>
            <a:solidFill>
              <a:srgbClr val="D2D4D5"/>
            </a:solid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The scope of the online bus booking system is:</a:t>
              </a:r>
              <a:endParaRPr sz="1600" b="0" i="0" u="none" strike="noStrike" cap="none">
                <a:solidFill>
                  <a:schemeClr val="dk1"/>
                </a:solidFill>
                <a:latin typeface="Calibri"/>
                <a:ea typeface="Calibri"/>
                <a:cs typeface="Calibri"/>
                <a:sym typeface="Calibri"/>
              </a:endParaRPr>
            </a:p>
          </p:txBody>
        </p:sp>
        <p:sp>
          <p:nvSpPr>
            <p:cNvPr id="155" name="Google Shape;155;p16"/>
            <p:cNvSpPr/>
            <p:nvPr/>
          </p:nvSpPr>
          <p:spPr>
            <a:xfrm>
              <a:off x="2946" y="2087953"/>
              <a:ext cx="2104012" cy="1336048"/>
            </a:xfrm>
            <a:prstGeom prst="roundRect">
              <a:avLst>
                <a:gd name="adj" fmla="val 10000"/>
              </a:avLst>
            </a:prstGeom>
            <a:solidFill>
              <a:srgbClr val="1F808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6"/>
            <p:cNvSpPr/>
            <p:nvPr/>
          </p:nvSpPr>
          <p:spPr>
            <a:xfrm>
              <a:off x="236726"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6"/>
            <p:cNvSpPr txBox="1"/>
            <p:nvPr/>
          </p:nvSpPr>
          <p:spPr>
            <a:xfrm>
              <a:off x="275858"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A person should be able to Login to the system through the first page of the application.</a:t>
              </a:r>
              <a:endParaRPr sz="1600" b="0" i="0" u="none" strike="noStrike" cap="none">
                <a:solidFill>
                  <a:schemeClr val="dk1"/>
                </a:solidFill>
                <a:latin typeface="Calibri"/>
                <a:ea typeface="Calibri"/>
                <a:cs typeface="Calibri"/>
                <a:sym typeface="Calibri"/>
              </a:endParaRPr>
            </a:p>
          </p:txBody>
        </p:sp>
        <p:sp>
          <p:nvSpPr>
            <p:cNvPr id="158" name="Google Shape;158;p16"/>
            <p:cNvSpPr/>
            <p:nvPr/>
          </p:nvSpPr>
          <p:spPr>
            <a:xfrm>
              <a:off x="2574518" y="2087953"/>
              <a:ext cx="2104012" cy="1336048"/>
            </a:xfrm>
            <a:prstGeom prst="roundRect">
              <a:avLst>
                <a:gd name="adj" fmla="val 10000"/>
              </a:avLst>
            </a:prstGeom>
            <a:solidFill>
              <a:srgbClr val="1F808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6"/>
            <p:cNvSpPr/>
            <p:nvPr/>
          </p:nvSpPr>
          <p:spPr>
            <a:xfrm>
              <a:off x="2808297"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6"/>
            <p:cNvSpPr txBox="1"/>
            <p:nvPr/>
          </p:nvSpPr>
          <p:spPr>
            <a:xfrm>
              <a:off x="2847429"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Otherwise we can register into the system.</a:t>
              </a:r>
              <a:endParaRPr sz="1600" b="0" i="0" u="none" strike="noStrike" cap="none">
                <a:solidFill>
                  <a:schemeClr val="dk1"/>
                </a:solidFill>
                <a:latin typeface="Calibri"/>
                <a:ea typeface="Calibri"/>
                <a:cs typeface="Calibri"/>
                <a:sym typeface="Calibri"/>
              </a:endParaRPr>
            </a:p>
          </p:txBody>
        </p:sp>
        <p:sp>
          <p:nvSpPr>
            <p:cNvPr id="161" name="Google Shape;161;p16"/>
            <p:cNvSpPr/>
            <p:nvPr/>
          </p:nvSpPr>
          <p:spPr>
            <a:xfrm>
              <a:off x="5146089" y="2087953"/>
              <a:ext cx="2104012" cy="1336048"/>
            </a:xfrm>
            <a:prstGeom prst="roundRect">
              <a:avLst>
                <a:gd name="adj" fmla="val 10000"/>
              </a:avLst>
            </a:prstGeom>
            <a:solidFill>
              <a:srgbClr val="1F808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6"/>
            <p:cNvSpPr/>
            <p:nvPr/>
          </p:nvSpPr>
          <p:spPr>
            <a:xfrm>
              <a:off x="5379868"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6"/>
            <p:cNvSpPr txBox="1"/>
            <p:nvPr/>
          </p:nvSpPr>
          <p:spPr>
            <a:xfrm>
              <a:off x="5419000"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Should be able to create a new login for accessing the reservation facility.</a:t>
              </a:r>
              <a:endParaRPr sz="1600" b="0" i="0" u="none" strike="noStrike" cap="none">
                <a:solidFill>
                  <a:schemeClr val="dk1"/>
                </a:solidFill>
                <a:latin typeface="Calibri"/>
                <a:ea typeface="Calibri"/>
                <a:cs typeface="Calibri"/>
                <a:sym typeface="Calibri"/>
              </a:endParaRPr>
            </a:p>
          </p:txBody>
        </p:sp>
        <p:sp>
          <p:nvSpPr>
            <p:cNvPr id="164" name="Google Shape;164;p16"/>
            <p:cNvSpPr/>
            <p:nvPr/>
          </p:nvSpPr>
          <p:spPr>
            <a:xfrm>
              <a:off x="7717661" y="2087953"/>
              <a:ext cx="2104012" cy="1336048"/>
            </a:xfrm>
            <a:prstGeom prst="roundRect">
              <a:avLst>
                <a:gd name="adj" fmla="val 10000"/>
              </a:avLst>
            </a:prstGeom>
            <a:solidFill>
              <a:srgbClr val="1F808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6"/>
            <p:cNvSpPr/>
            <p:nvPr/>
          </p:nvSpPr>
          <p:spPr>
            <a:xfrm>
              <a:off x="7951440"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6"/>
            <p:cNvSpPr txBox="1"/>
            <p:nvPr/>
          </p:nvSpPr>
          <p:spPr>
            <a:xfrm>
              <a:off x="7990572"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Able to search and book the particular bus.</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p:nvPr/>
        </p:nvSpPr>
        <p:spPr>
          <a:xfrm>
            <a:off x="2215558" y="96175"/>
            <a:ext cx="7626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ADD NEW BUS DETAILS</a:t>
            </a:r>
            <a:r>
              <a:rPr lang="en-US" sz="3200" b="1" i="0" u="none" strike="noStrike" cap="none">
                <a:solidFill>
                  <a:schemeClr val="dk1"/>
                </a:solidFill>
                <a:latin typeface="Times New Roman"/>
                <a:ea typeface="Times New Roman"/>
                <a:cs typeface="Times New Roman"/>
                <a:sym typeface="Times New Roman"/>
              </a:rPr>
              <a:t> </a:t>
            </a:r>
            <a:endParaRPr sz="3200" b="1" i="0" u="none" strike="noStrike" cap="none">
              <a:solidFill>
                <a:schemeClr val="dk1"/>
              </a:solidFill>
              <a:latin typeface="Times New Roman"/>
              <a:ea typeface="Times New Roman"/>
              <a:cs typeface="Times New Roman"/>
              <a:sym typeface="Times New Roman"/>
            </a:endParaRPr>
          </a:p>
        </p:txBody>
      </p:sp>
      <p:sp>
        <p:nvSpPr>
          <p:cNvPr id="532" name="Google Shape;532;p52"/>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5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861DE9BC-E2F7-85F3-706C-396394CC5899}"/>
              </a:ext>
            </a:extLst>
          </p:cNvPr>
          <p:cNvPicPr>
            <a:picLocks noChangeAspect="1"/>
          </p:cNvPicPr>
          <p:nvPr/>
        </p:nvPicPr>
        <p:blipFill>
          <a:blip r:embed="rId3"/>
          <a:stretch>
            <a:fillRect/>
          </a:stretch>
        </p:blipFill>
        <p:spPr>
          <a:xfrm>
            <a:off x="324464" y="681175"/>
            <a:ext cx="11523407" cy="555247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3"/>
          <p:cNvSpPr txBox="1"/>
          <p:nvPr/>
        </p:nvSpPr>
        <p:spPr>
          <a:xfrm>
            <a:off x="1910241" y="151560"/>
            <a:ext cx="8371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LIST OF BUSES</a:t>
            </a:r>
            <a:endParaRPr sz="3200" b="1" i="0" u="none" strike="noStrike" cap="none">
              <a:solidFill>
                <a:srgbClr val="1F8084"/>
              </a:solidFill>
              <a:latin typeface="Times New Roman"/>
              <a:ea typeface="Times New Roman"/>
              <a:cs typeface="Times New Roman"/>
              <a:sym typeface="Times New Roman"/>
            </a:endParaRPr>
          </a:p>
        </p:txBody>
      </p:sp>
      <p:sp>
        <p:nvSpPr>
          <p:cNvPr id="540" name="Google Shape;540;p53"/>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74517DC8-B5D1-5DFF-F074-6773298941CD}"/>
              </a:ext>
            </a:extLst>
          </p:cNvPr>
          <p:cNvPicPr>
            <a:picLocks noChangeAspect="1"/>
          </p:cNvPicPr>
          <p:nvPr/>
        </p:nvPicPr>
        <p:blipFill>
          <a:blip r:embed="rId3"/>
          <a:stretch>
            <a:fillRect/>
          </a:stretch>
        </p:blipFill>
        <p:spPr>
          <a:xfrm>
            <a:off x="304799" y="875070"/>
            <a:ext cx="11602065" cy="5334867"/>
          </a:xfrm>
          <a:prstGeom prst="rect">
            <a:avLst/>
          </a:prstGeom>
        </p:spPr>
      </p:pic>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p:nvPr/>
        </p:nvSpPr>
        <p:spPr>
          <a:xfrm>
            <a:off x="1895682" y="108690"/>
            <a:ext cx="79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rgbClr val="1F8084"/>
                </a:solidFill>
                <a:latin typeface="Times New Roman"/>
                <a:ea typeface="Times New Roman"/>
                <a:cs typeface="Times New Roman"/>
                <a:sym typeface="Times New Roman"/>
              </a:rPr>
              <a:t>UPDATE BUS DETAILS</a:t>
            </a:r>
            <a:endParaRPr sz="3200" b="1" i="0" u="none" strike="noStrike" cap="none" dirty="0">
              <a:solidFill>
                <a:srgbClr val="1F8084"/>
              </a:solidFill>
              <a:latin typeface="Times New Roman"/>
              <a:ea typeface="Times New Roman"/>
              <a:cs typeface="Times New Roman"/>
              <a:sym typeface="Times New Roman"/>
            </a:endParaRPr>
          </a:p>
        </p:txBody>
      </p:sp>
      <p:sp>
        <p:nvSpPr>
          <p:cNvPr id="548" name="Google Shape;548;p54"/>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BFE1B08-8EAB-81E6-64EC-90D07A95F069}"/>
              </a:ext>
            </a:extLst>
          </p:cNvPr>
          <p:cNvPicPr>
            <a:picLocks noChangeAspect="1"/>
          </p:cNvPicPr>
          <p:nvPr/>
        </p:nvPicPr>
        <p:blipFill>
          <a:blip r:embed="rId3"/>
          <a:stretch>
            <a:fillRect/>
          </a:stretch>
        </p:blipFill>
        <p:spPr>
          <a:xfrm>
            <a:off x="462116" y="693690"/>
            <a:ext cx="11326761" cy="5582246"/>
          </a:xfrm>
          <a:prstGeom prst="rect">
            <a:avLst/>
          </a:prstGeom>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5"/>
          <p:cNvSpPr txBox="1"/>
          <p:nvPr/>
        </p:nvSpPr>
        <p:spPr>
          <a:xfrm>
            <a:off x="1744899" y="93843"/>
            <a:ext cx="85671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VIEW ALL USERS(ADMIN)</a:t>
            </a:r>
            <a:endParaRPr sz="3200" b="1" i="0" u="none" strike="noStrike" cap="none">
              <a:solidFill>
                <a:srgbClr val="1F8084"/>
              </a:solidFill>
              <a:latin typeface="Times New Roman"/>
              <a:ea typeface="Times New Roman"/>
              <a:cs typeface="Times New Roman"/>
              <a:sym typeface="Times New Roman"/>
            </a:endParaRPr>
          </a:p>
        </p:txBody>
      </p:sp>
      <p:sp>
        <p:nvSpPr>
          <p:cNvPr id="556" name="Google Shape;556;p55"/>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5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D99A4EE0-AF34-0EB7-9E74-70D87B9469E4}"/>
              </a:ext>
            </a:extLst>
          </p:cNvPr>
          <p:cNvPicPr>
            <a:picLocks noChangeAspect="1"/>
          </p:cNvPicPr>
          <p:nvPr/>
        </p:nvPicPr>
        <p:blipFill>
          <a:blip r:embed="rId3"/>
          <a:stretch>
            <a:fillRect/>
          </a:stretch>
        </p:blipFill>
        <p:spPr>
          <a:xfrm>
            <a:off x="275302" y="737707"/>
            <a:ext cx="11631563" cy="5535274"/>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6"/>
          <p:cNvSpPr txBox="1"/>
          <p:nvPr/>
        </p:nvSpPr>
        <p:spPr>
          <a:xfrm>
            <a:off x="1947829" y="132648"/>
            <a:ext cx="8211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USER HOME PAGE</a:t>
            </a:r>
            <a:endParaRPr sz="3200" b="1" i="0" u="none" strike="noStrike" cap="none">
              <a:solidFill>
                <a:srgbClr val="1F8084"/>
              </a:solidFill>
              <a:latin typeface="Times New Roman"/>
              <a:ea typeface="Times New Roman"/>
              <a:cs typeface="Times New Roman"/>
              <a:sym typeface="Times New Roman"/>
            </a:endParaRPr>
          </a:p>
        </p:txBody>
      </p:sp>
      <p:sp>
        <p:nvSpPr>
          <p:cNvPr id="564" name="Google Shape;564;p56"/>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10E7AE8-ADF4-D9DD-8BF0-448A420F2D7D}"/>
              </a:ext>
            </a:extLst>
          </p:cNvPr>
          <p:cNvPicPr>
            <a:picLocks noChangeAspect="1"/>
          </p:cNvPicPr>
          <p:nvPr/>
        </p:nvPicPr>
        <p:blipFill>
          <a:blip r:embed="rId3"/>
          <a:stretch>
            <a:fillRect/>
          </a:stretch>
        </p:blipFill>
        <p:spPr>
          <a:xfrm>
            <a:off x="235974" y="842512"/>
            <a:ext cx="11739716" cy="5431498"/>
          </a:xfrm>
          <a:prstGeom prst="rect">
            <a:avLst/>
          </a:prstGeom>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7"/>
          <p:cNvSpPr txBox="1"/>
          <p:nvPr/>
        </p:nvSpPr>
        <p:spPr>
          <a:xfrm>
            <a:off x="2211793" y="154791"/>
            <a:ext cx="7714800" cy="5822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USER HOME PAGE(SEARCH)</a:t>
            </a:r>
            <a:r>
              <a:rPr lang="en-US" sz="2400" b="1" i="0" u="none" strike="noStrike" cap="none">
                <a:solidFill>
                  <a:srgbClr val="1F8084"/>
                </a:solidFill>
                <a:latin typeface="Times New Roman"/>
                <a:ea typeface="Times New Roman"/>
                <a:cs typeface="Times New Roman"/>
                <a:sym typeface="Times New Roman"/>
              </a:rPr>
              <a:t> </a:t>
            </a:r>
            <a:endParaRPr sz="2400" b="1" i="0" u="none" strike="noStrike" cap="none">
              <a:solidFill>
                <a:srgbClr val="1F8084"/>
              </a:solidFill>
              <a:latin typeface="Times New Roman"/>
              <a:ea typeface="Times New Roman"/>
              <a:cs typeface="Times New Roman"/>
              <a:sym typeface="Times New Roman"/>
            </a:endParaRPr>
          </a:p>
        </p:txBody>
      </p:sp>
      <p:sp>
        <p:nvSpPr>
          <p:cNvPr id="572" name="Google Shape;572;p57"/>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AEFD38D-40C4-D743-A262-17A2E18C655F}"/>
              </a:ext>
            </a:extLst>
          </p:cNvPr>
          <p:cNvPicPr>
            <a:picLocks noChangeAspect="1"/>
          </p:cNvPicPr>
          <p:nvPr/>
        </p:nvPicPr>
        <p:blipFill>
          <a:blip r:embed="rId3"/>
          <a:stretch>
            <a:fillRect/>
          </a:stretch>
        </p:blipFill>
        <p:spPr>
          <a:xfrm>
            <a:off x="304800" y="904568"/>
            <a:ext cx="11533239" cy="5371368"/>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8"/>
          <p:cNvSpPr txBox="1"/>
          <p:nvPr/>
        </p:nvSpPr>
        <p:spPr>
          <a:xfrm>
            <a:off x="1718752" y="102722"/>
            <a:ext cx="8158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ADDING PASSENGERS</a:t>
            </a:r>
            <a:endParaRPr sz="3200" b="1" i="0" u="none" strike="noStrike" cap="none">
              <a:solidFill>
                <a:srgbClr val="1F8084"/>
              </a:solidFill>
              <a:latin typeface="Times New Roman"/>
              <a:ea typeface="Times New Roman"/>
              <a:cs typeface="Times New Roman"/>
              <a:sym typeface="Times New Roman"/>
            </a:endParaRPr>
          </a:p>
        </p:txBody>
      </p:sp>
      <p:sp>
        <p:nvSpPr>
          <p:cNvPr id="580" name="Google Shape;580;p58"/>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5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2D347DE-F58C-9C9B-C1F9-FD10A71185AD}"/>
              </a:ext>
            </a:extLst>
          </p:cNvPr>
          <p:cNvPicPr>
            <a:picLocks noChangeAspect="1"/>
          </p:cNvPicPr>
          <p:nvPr/>
        </p:nvPicPr>
        <p:blipFill>
          <a:blip r:embed="rId3"/>
          <a:stretch>
            <a:fillRect/>
          </a:stretch>
        </p:blipFill>
        <p:spPr>
          <a:xfrm>
            <a:off x="245806" y="687722"/>
            <a:ext cx="11562736" cy="5588214"/>
          </a:xfrm>
          <a:prstGeom prst="rect">
            <a:avLst/>
          </a:prstGeom>
        </p:spPr>
      </p:pic>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txBox="1"/>
          <p:nvPr/>
        </p:nvSpPr>
        <p:spPr>
          <a:xfrm>
            <a:off x="1630496" y="139212"/>
            <a:ext cx="8531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VIEW BOOKING BY USER</a:t>
            </a:r>
            <a:endParaRPr sz="3200" b="1" i="0" u="none" strike="noStrike" cap="none">
              <a:solidFill>
                <a:srgbClr val="1F8084"/>
              </a:solidFill>
              <a:latin typeface="Times New Roman"/>
              <a:ea typeface="Times New Roman"/>
              <a:cs typeface="Times New Roman"/>
              <a:sym typeface="Times New Roman"/>
            </a:endParaRPr>
          </a:p>
        </p:txBody>
      </p:sp>
      <p:sp>
        <p:nvSpPr>
          <p:cNvPr id="588" name="Google Shape;588;p59"/>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5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EFB95E4-5227-85EA-8BBE-77DD37FE6F54}"/>
              </a:ext>
            </a:extLst>
          </p:cNvPr>
          <p:cNvPicPr>
            <a:picLocks noChangeAspect="1"/>
          </p:cNvPicPr>
          <p:nvPr/>
        </p:nvPicPr>
        <p:blipFill>
          <a:blip r:embed="rId3"/>
          <a:stretch>
            <a:fillRect/>
          </a:stretch>
        </p:blipFill>
        <p:spPr>
          <a:xfrm>
            <a:off x="294968" y="724212"/>
            <a:ext cx="11582400" cy="5433607"/>
          </a:xfrm>
          <a:prstGeom prst="rect">
            <a:avLst/>
          </a:prstGeom>
        </p:spPr>
      </p:pic>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p:nvPr/>
        </p:nvSpPr>
        <p:spPr>
          <a:xfrm>
            <a:off x="1818052" y="139484"/>
            <a:ext cx="8682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BUS DETAILS (IN BOOKING)</a:t>
            </a:r>
            <a:endParaRPr sz="3200" b="1" i="0" u="none" strike="noStrike" cap="none">
              <a:solidFill>
                <a:srgbClr val="1F8084"/>
              </a:solidFill>
              <a:latin typeface="Times New Roman"/>
              <a:ea typeface="Times New Roman"/>
              <a:cs typeface="Times New Roman"/>
              <a:sym typeface="Times New Roman"/>
            </a:endParaRPr>
          </a:p>
        </p:txBody>
      </p:sp>
      <p:sp>
        <p:nvSpPr>
          <p:cNvPr id="596" name="Google Shape;596;p60"/>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25C4D71-60FC-A4D0-30A3-307040215E50}"/>
              </a:ext>
            </a:extLst>
          </p:cNvPr>
          <p:cNvPicPr>
            <a:picLocks noChangeAspect="1"/>
          </p:cNvPicPr>
          <p:nvPr/>
        </p:nvPicPr>
        <p:blipFill>
          <a:blip r:embed="rId3"/>
          <a:stretch>
            <a:fillRect/>
          </a:stretch>
        </p:blipFill>
        <p:spPr>
          <a:xfrm>
            <a:off x="206477" y="783347"/>
            <a:ext cx="11621730" cy="5426589"/>
          </a:xfrm>
          <a:prstGeom prst="rect">
            <a:avLst/>
          </a:prstGeom>
        </p:spPr>
      </p:pic>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1"/>
          <p:cNvSpPr txBox="1"/>
          <p:nvPr/>
        </p:nvSpPr>
        <p:spPr>
          <a:xfrm>
            <a:off x="2493610" y="234727"/>
            <a:ext cx="6791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USER DETAILS</a:t>
            </a:r>
            <a:endParaRPr sz="3200" b="1" i="0" u="none" strike="noStrike" cap="none">
              <a:solidFill>
                <a:srgbClr val="1F8084"/>
              </a:solidFill>
              <a:latin typeface="Times New Roman"/>
              <a:ea typeface="Times New Roman"/>
              <a:cs typeface="Times New Roman"/>
              <a:sym typeface="Times New Roman"/>
            </a:endParaRPr>
          </a:p>
        </p:txBody>
      </p:sp>
      <p:sp>
        <p:nvSpPr>
          <p:cNvPr id="604" name="Google Shape;604;p61"/>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1D28A72-C63F-6476-D2BA-67945B069D5E}"/>
              </a:ext>
            </a:extLst>
          </p:cNvPr>
          <p:cNvPicPr>
            <a:picLocks noChangeAspect="1"/>
          </p:cNvPicPr>
          <p:nvPr/>
        </p:nvPicPr>
        <p:blipFill>
          <a:blip r:embed="rId3"/>
          <a:stretch>
            <a:fillRect/>
          </a:stretch>
        </p:blipFill>
        <p:spPr>
          <a:xfrm>
            <a:off x="412954" y="878591"/>
            <a:ext cx="11356259" cy="53845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17"/>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7"/>
          <p:cNvSpPr/>
          <p:nvPr/>
        </p:nvSpPr>
        <p:spPr>
          <a:xfrm>
            <a:off x="0" y="6341936"/>
            <a:ext cx="12192001" cy="6599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7"/>
          <p:cNvSpPr txBox="1"/>
          <p:nvPr/>
        </p:nvSpPr>
        <p:spPr>
          <a:xfrm>
            <a:off x="755025" y="613125"/>
            <a:ext cx="10969500" cy="6654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000000"/>
              </a:buClr>
              <a:buSzPts val="4800"/>
              <a:buFont typeface="Arial"/>
              <a:buNone/>
            </a:pPr>
            <a:r>
              <a:rPr lang="en-US" sz="3200" b="1" i="0" u="none" strike="noStrike" cap="none" dirty="0">
                <a:solidFill>
                  <a:srgbClr val="1F8084"/>
                </a:solidFill>
                <a:latin typeface="Times New Roman"/>
                <a:ea typeface="Times New Roman"/>
                <a:cs typeface="Times New Roman"/>
                <a:sym typeface="Times New Roman"/>
              </a:rPr>
              <a:t>TECHNOLOGIES USED IN BACKEND</a:t>
            </a:r>
            <a:endParaRPr sz="3200" b="0" i="0" u="none" strike="noStrike" cap="none" dirty="0">
              <a:solidFill>
                <a:srgbClr val="3F3F3F"/>
              </a:solidFill>
              <a:latin typeface="Times New Roman"/>
              <a:ea typeface="Times New Roman"/>
              <a:cs typeface="Times New Roman"/>
              <a:sym typeface="Times New Roman"/>
            </a:endParaRPr>
          </a:p>
        </p:txBody>
      </p:sp>
      <p:grpSp>
        <p:nvGrpSpPr>
          <p:cNvPr id="174" name="Google Shape;174;p17"/>
          <p:cNvGrpSpPr/>
          <p:nvPr/>
        </p:nvGrpSpPr>
        <p:grpSpPr>
          <a:xfrm>
            <a:off x="1096963" y="2448232"/>
            <a:ext cx="10058400" cy="1484671"/>
            <a:chOff x="0" y="1515849"/>
            <a:chExt cx="10058400" cy="754380"/>
          </a:xfrm>
        </p:grpSpPr>
        <p:sp>
          <p:nvSpPr>
            <p:cNvPr id="175" name="Google Shape;175;p17"/>
            <p:cNvSpPr/>
            <p:nvPr/>
          </p:nvSpPr>
          <p:spPr>
            <a:xfrm>
              <a:off x="0" y="1515849"/>
              <a:ext cx="1257300" cy="754380"/>
            </a:xfrm>
            <a:prstGeom prst="roundRect">
              <a:avLst>
                <a:gd name="adj" fmla="val 10000"/>
              </a:avLst>
            </a:prstGeom>
            <a:solidFill>
              <a:srgbClr val="BB582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7"/>
            <p:cNvSpPr txBox="1"/>
            <p:nvPr/>
          </p:nvSpPr>
          <p:spPr>
            <a:xfrm>
              <a:off x="22095"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dirty="0">
                  <a:solidFill>
                    <a:schemeClr val="lt1"/>
                  </a:solidFill>
                  <a:latin typeface="Calibri"/>
                  <a:ea typeface="Calibri"/>
                  <a:cs typeface="Calibri"/>
                  <a:sym typeface="Calibri"/>
                </a:rPr>
                <a:t>Spring Boot</a:t>
              </a:r>
              <a:endParaRPr sz="1900" b="0" i="0" u="none" strike="noStrike" cap="none" dirty="0">
                <a:solidFill>
                  <a:schemeClr val="lt1"/>
                </a:solidFill>
                <a:latin typeface="Calibri"/>
                <a:ea typeface="Calibri"/>
                <a:cs typeface="Calibri"/>
                <a:sym typeface="Calibri"/>
              </a:endParaRPr>
            </a:p>
          </p:txBody>
        </p:sp>
        <p:sp>
          <p:nvSpPr>
            <p:cNvPr id="177" name="Google Shape;177;p17"/>
            <p:cNvSpPr/>
            <p:nvPr/>
          </p:nvSpPr>
          <p:spPr>
            <a:xfrm>
              <a:off x="1383029" y="1737134"/>
              <a:ext cx="266547" cy="311810"/>
            </a:xfrm>
            <a:prstGeom prst="rightArrow">
              <a:avLst>
                <a:gd name="adj1" fmla="val 60000"/>
                <a:gd name="adj2" fmla="val 50000"/>
              </a:avLst>
            </a:prstGeom>
            <a:solidFill>
              <a:srgbClr val="BB58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7"/>
            <p:cNvSpPr txBox="1"/>
            <p:nvPr/>
          </p:nvSpPr>
          <p:spPr>
            <a:xfrm>
              <a:off x="1383029"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79" name="Google Shape;179;p17"/>
            <p:cNvSpPr/>
            <p:nvPr/>
          </p:nvSpPr>
          <p:spPr>
            <a:xfrm>
              <a:off x="1760219" y="1515849"/>
              <a:ext cx="1257300" cy="754380"/>
            </a:xfrm>
            <a:prstGeom prst="roundRect">
              <a:avLst>
                <a:gd name="adj" fmla="val 10000"/>
              </a:avLst>
            </a:prstGeom>
            <a:solidFill>
              <a:schemeClr val="accent3"/>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7"/>
            <p:cNvSpPr txBox="1"/>
            <p:nvPr/>
          </p:nvSpPr>
          <p:spPr>
            <a:xfrm>
              <a:off x="1782314"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Maven</a:t>
              </a:r>
              <a:endParaRPr sz="1900" b="0" i="0" u="none" strike="noStrike" cap="none">
                <a:solidFill>
                  <a:schemeClr val="lt1"/>
                </a:solidFill>
                <a:latin typeface="Calibri"/>
                <a:ea typeface="Calibri"/>
                <a:cs typeface="Calibri"/>
                <a:sym typeface="Calibri"/>
              </a:endParaRPr>
            </a:p>
          </p:txBody>
        </p:sp>
        <p:sp>
          <p:nvSpPr>
            <p:cNvPr id="181" name="Google Shape;181;p17"/>
            <p:cNvSpPr/>
            <p:nvPr/>
          </p:nvSpPr>
          <p:spPr>
            <a:xfrm>
              <a:off x="3143249" y="1737134"/>
              <a:ext cx="266547" cy="311810"/>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7"/>
            <p:cNvSpPr txBox="1"/>
            <p:nvPr/>
          </p:nvSpPr>
          <p:spPr>
            <a:xfrm>
              <a:off x="3143249"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83" name="Google Shape;183;p17"/>
            <p:cNvSpPr/>
            <p:nvPr/>
          </p:nvSpPr>
          <p:spPr>
            <a:xfrm>
              <a:off x="3520439" y="1515849"/>
              <a:ext cx="1257300" cy="754380"/>
            </a:xfrm>
            <a:prstGeom prst="roundRect">
              <a:avLst>
                <a:gd name="adj" fmla="val 10000"/>
              </a:avLst>
            </a:prstGeom>
            <a:solidFill>
              <a:srgbClr val="9B835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7"/>
            <p:cNvSpPr txBox="1"/>
            <p:nvPr/>
          </p:nvSpPr>
          <p:spPr>
            <a:xfrm>
              <a:off x="3542534" y="1537944"/>
              <a:ext cx="1213200" cy="71010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dirty="0">
                  <a:solidFill>
                    <a:schemeClr val="lt1"/>
                  </a:solidFill>
                  <a:latin typeface="Calibri"/>
                  <a:ea typeface="Calibri"/>
                  <a:cs typeface="Calibri"/>
                  <a:sym typeface="Calibri"/>
                </a:rPr>
                <a:t>Spring Data JPA</a:t>
              </a:r>
              <a:endParaRPr sz="1900" b="0" i="0" u="none" strike="noStrike" cap="none" dirty="0">
                <a:solidFill>
                  <a:schemeClr val="lt1"/>
                </a:solidFill>
                <a:latin typeface="Calibri"/>
                <a:ea typeface="Calibri"/>
                <a:cs typeface="Calibri"/>
                <a:sym typeface="Calibri"/>
              </a:endParaRPr>
            </a:p>
          </p:txBody>
        </p:sp>
        <p:sp>
          <p:nvSpPr>
            <p:cNvPr id="185" name="Google Shape;185;p17"/>
            <p:cNvSpPr/>
            <p:nvPr/>
          </p:nvSpPr>
          <p:spPr>
            <a:xfrm>
              <a:off x="4903470" y="1737134"/>
              <a:ext cx="266547" cy="311810"/>
            </a:xfrm>
            <a:prstGeom prst="rightArrow">
              <a:avLst>
                <a:gd name="adj1" fmla="val 60000"/>
                <a:gd name="adj2" fmla="val 50000"/>
              </a:avLst>
            </a:prstGeom>
            <a:solidFill>
              <a:srgbClr val="9B83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7"/>
            <p:cNvSpPr txBox="1"/>
            <p:nvPr/>
          </p:nvSpPr>
          <p:spPr>
            <a:xfrm>
              <a:off x="4903470"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87" name="Google Shape;187;p17"/>
            <p:cNvSpPr/>
            <p:nvPr/>
          </p:nvSpPr>
          <p:spPr>
            <a:xfrm>
              <a:off x="5280659" y="1515849"/>
              <a:ext cx="1257300" cy="754380"/>
            </a:xfrm>
            <a:prstGeom prst="roundRect">
              <a:avLst>
                <a:gd name="adj" fmla="val 10000"/>
              </a:avLst>
            </a:prstGeom>
            <a:solidFill>
              <a:schemeClr val="accent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7"/>
            <p:cNvSpPr txBox="1"/>
            <p:nvPr/>
          </p:nvSpPr>
          <p:spPr>
            <a:xfrm>
              <a:off x="5302754"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JDK </a:t>
              </a:r>
              <a:endParaRPr sz="1400" b="0" i="0" u="none" strike="noStrike" cap="none">
                <a:solidFill>
                  <a:srgbClr val="000000"/>
                </a:solidFill>
                <a:latin typeface="Arial"/>
                <a:ea typeface="Arial"/>
                <a:cs typeface="Arial"/>
                <a:sym typeface="Arial"/>
              </a:endParaRPr>
            </a:p>
          </p:txBody>
        </p:sp>
        <p:sp>
          <p:nvSpPr>
            <p:cNvPr id="189" name="Google Shape;189;p17"/>
            <p:cNvSpPr/>
            <p:nvPr/>
          </p:nvSpPr>
          <p:spPr>
            <a:xfrm>
              <a:off x="6663690" y="1737134"/>
              <a:ext cx="266547" cy="311810"/>
            </a:xfrm>
            <a:prstGeom prst="rightArrow">
              <a:avLst>
                <a:gd name="adj1" fmla="val 60000"/>
                <a:gd name="adj2" fmla="val 5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7"/>
            <p:cNvSpPr txBox="1"/>
            <p:nvPr/>
          </p:nvSpPr>
          <p:spPr>
            <a:xfrm>
              <a:off x="6663690"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91" name="Google Shape;191;p17"/>
            <p:cNvSpPr/>
            <p:nvPr/>
          </p:nvSpPr>
          <p:spPr>
            <a:xfrm>
              <a:off x="7040880" y="1515849"/>
              <a:ext cx="1257300" cy="754380"/>
            </a:xfrm>
            <a:prstGeom prst="roundRect">
              <a:avLst>
                <a:gd name="adj" fmla="val 10000"/>
              </a:avLst>
            </a:prstGeom>
            <a:solidFill>
              <a:schemeClr val="accent6"/>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7"/>
            <p:cNvSpPr txBox="1"/>
            <p:nvPr/>
          </p:nvSpPr>
          <p:spPr>
            <a:xfrm>
              <a:off x="7062975"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MySQL Database</a:t>
              </a:r>
              <a:endParaRPr sz="1900" b="0" i="0" u="none" strike="noStrike" cap="none">
                <a:solidFill>
                  <a:schemeClr val="lt1"/>
                </a:solidFill>
                <a:latin typeface="Calibri"/>
                <a:ea typeface="Calibri"/>
                <a:cs typeface="Calibri"/>
                <a:sym typeface="Calibri"/>
              </a:endParaRPr>
            </a:p>
          </p:txBody>
        </p:sp>
        <p:sp>
          <p:nvSpPr>
            <p:cNvPr id="193" name="Google Shape;193;p17"/>
            <p:cNvSpPr/>
            <p:nvPr/>
          </p:nvSpPr>
          <p:spPr>
            <a:xfrm>
              <a:off x="8423910" y="1737134"/>
              <a:ext cx="266547" cy="311810"/>
            </a:xfrm>
            <a:prstGeom prst="rightArrow">
              <a:avLst>
                <a:gd name="adj1" fmla="val 60000"/>
                <a:gd name="adj2"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7"/>
            <p:cNvSpPr txBox="1"/>
            <p:nvPr/>
          </p:nvSpPr>
          <p:spPr>
            <a:xfrm>
              <a:off x="8423910"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95" name="Google Shape;195;p17"/>
            <p:cNvSpPr/>
            <p:nvPr/>
          </p:nvSpPr>
          <p:spPr>
            <a:xfrm>
              <a:off x="8801100" y="1515849"/>
              <a:ext cx="1257300" cy="754380"/>
            </a:xfrm>
            <a:prstGeom prst="roundRect">
              <a:avLst>
                <a:gd name="adj" fmla="val 10000"/>
              </a:avLst>
            </a:prstGeom>
            <a:solidFill>
              <a:srgbClr val="BB582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7"/>
            <p:cNvSpPr txBox="1"/>
            <p:nvPr/>
          </p:nvSpPr>
          <p:spPr>
            <a:xfrm>
              <a:off x="8823195"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Hibernate</a:t>
              </a:r>
              <a:endParaRPr sz="1900" b="0" i="0" u="none" strike="noStrike" cap="none">
                <a:solidFill>
                  <a:schemeClr val="lt1"/>
                </a:solidFill>
                <a:latin typeface="Calibri"/>
                <a:ea typeface="Calibri"/>
                <a:cs typeface="Calibri"/>
                <a:sym typeface="Calibri"/>
              </a:endParaRPr>
            </a:p>
          </p:txBody>
        </p:sp>
      </p:gr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2"/>
          <p:cNvSpPr txBox="1"/>
          <p:nvPr/>
        </p:nvSpPr>
        <p:spPr>
          <a:xfrm>
            <a:off x="2019786" y="272602"/>
            <a:ext cx="77592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UPDATE PASSENGER DETAILS</a:t>
            </a:r>
            <a:endParaRPr sz="3200" b="1" i="0" u="none" strike="noStrike" cap="none">
              <a:solidFill>
                <a:srgbClr val="1F8084"/>
              </a:solidFill>
              <a:latin typeface="Times New Roman"/>
              <a:ea typeface="Times New Roman"/>
              <a:cs typeface="Times New Roman"/>
              <a:sym typeface="Times New Roman"/>
            </a:endParaRPr>
          </a:p>
        </p:txBody>
      </p:sp>
      <p:sp>
        <p:nvSpPr>
          <p:cNvPr id="612" name="Google Shape;612;p62"/>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DA00AA4-5A42-003E-1415-024CA4BB2B07}"/>
              </a:ext>
            </a:extLst>
          </p:cNvPr>
          <p:cNvPicPr>
            <a:picLocks noChangeAspect="1"/>
          </p:cNvPicPr>
          <p:nvPr/>
        </p:nvPicPr>
        <p:blipFill>
          <a:blip r:embed="rId3"/>
          <a:stretch>
            <a:fillRect/>
          </a:stretch>
        </p:blipFill>
        <p:spPr>
          <a:xfrm>
            <a:off x="235974" y="857602"/>
            <a:ext cx="11710220" cy="5352334"/>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p:nvPr/>
        </p:nvSpPr>
        <p:spPr>
          <a:xfrm>
            <a:off x="1904184" y="113076"/>
            <a:ext cx="8380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UPDATE USER DETAILS</a:t>
            </a:r>
            <a:endParaRPr sz="3200" b="1" i="0" u="none" strike="noStrike" cap="none">
              <a:solidFill>
                <a:srgbClr val="1F8084"/>
              </a:solidFill>
              <a:latin typeface="Times New Roman"/>
              <a:ea typeface="Times New Roman"/>
              <a:cs typeface="Times New Roman"/>
              <a:sym typeface="Times New Roman"/>
            </a:endParaRPr>
          </a:p>
        </p:txBody>
      </p:sp>
      <p:sp>
        <p:nvSpPr>
          <p:cNvPr id="620" name="Google Shape;620;p63"/>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F6FB448-E3DC-6887-8151-3D6D0D7FDAD8}"/>
              </a:ext>
            </a:extLst>
          </p:cNvPr>
          <p:cNvPicPr>
            <a:picLocks noChangeAspect="1"/>
          </p:cNvPicPr>
          <p:nvPr/>
        </p:nvPicPr>
        <p:blipFill>
          <a:blip r:embed="rId3"/>
          <a:stretch>
            <a:fillRect/>
          </a:stretch>
        </p:blipFill>
        <p:spPr>
          <a:xfrm>
            <a:off x="285134" y="698076"/>
            <a:ext cx="11552905" cy="5574905"/>
          </a:xfrm>
          <a:prstGeom prst="rect">
            <a:avLst/>
          </a:prstGeom>
        </p:spPr>
      </p:pic>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4"/>
          <p:cNvSpPr txBox="1"/>
          <p:nvPr/>
        </p:nvSpPr>
        <p:spPr>
          <a:xfrm>
            <a:off x="2303847" y="192910"/>
            <a:ext cx="7279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VIEW ALL BOOKINGS (ADMIN)</a:t>
            </a:r>
            <a:endParaRPr sz="3200" b="1" i="0" u="none" strike="noStrike" cap="none">
              <a:solidFill>
                <a:srgbClr val="1F8084"/>
              </a:solidFill>
              <a:latin typeface="Times New Roman"/>
              <a:ea typeface="Times New Roman"/>
              <a:cs typeface="Times New Roman"/>
              <a:sym typeface="Times New Roman"/>
            </a:endParaRPr>
          </a:p>
        </p:txBody>
      </p:sp>
      <p:sp>
        <p:nvSpPr>
          <p:cNvPr id="628" name="Google Shape;628;p64"/>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C4BCB62-AFC5-D107-7A39-948A44F208B2}"/>
              </a:ext>
            </a:extLst>
          </p:cNvPr>
          <p:cNvPicPr>
            <a:picLocks noChangeAspect="1"/>
          </p:cNvPicPr>
          <p:nvPr/>
        </p:nvPicPr>
        <p:blipFill>
          <a:blip r:embed="rId3"/>
          <a:stretch>
            <a:fillRect/>
          </a:stretch>
        </p:blipFill>
        <p:spPr>
          <a:xfrm>
            <a:off x="176980" y="836773"/>
            <a:ext cx="11828207" cy="5350543"/>
          </a:xfrm>
          <a:prstGeom prst="rect">
            <a:avLst/>
          </a:prstGeom>
        </p:spPr>
      </p:pic>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5"/>
          <p:cNvSpPr txBox="1"/>
          <p:nvPr/>
        </p:nvSpPr>
        <p:spPr>
          <a:xfrm>
            <a:off x="2131265" y="335002"/>
            <a:ext cx="6782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ABOUT US</a:t>
            </a:r>
            <a:endParaRPr sz="3200" b="1" i="0" u="none" strike="noStrike" cap="none">
              <a:solidFill>
                <a:srgbClr val="1F8084"/>
              </a:solidFill>
              <a:latin typeface="Times New Roman"/>
              <a:ea typeface="Times New Roman"/>
              <a:cs typeface="Times New Roman"/>
              <a:sym typeface="Times New Roman"/>
            </a:endParaRPr>
          </a:p>
        </p:txBody>
      </p:sp>
      <p:sp>
        <p:nvSpPr>
          <p:cNvPr id="636" name="Google Shape;636;p65"/>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CDAB27C-BA9D-C4B8-1F09-D1819F88F0E1}"/>
              </a:ext>
            </a:extLst>
          </p:cNvPr>
          <p:cNvPicPr>
            <a:picLocks noChangeAspect="1"/>
          </p:cNvPicPr>
          <p:nvPr/>
        </p:nvPicPr>
        <p:blipFill>
          <a:blip r:embed="rId3"/>
          <a:stretch>
            <a:fillRect/>
          </a:stretch>
        </p:blipFill>
        <p:spPr>
          <a:xfrm>
            <a:off x="304800" y="920002"/>
            <a:ext cx="11582400" cy="530381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6"/>
          <p:cNvSpPr txBox="1"/>
          <p:nvPr/>
        </p:nvSpPr>
        <p:spPr>
          <a:xfrm>
            <a:off x="2587729" y="344761"/>
            <a:ext cx="7013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OUR MISSION</a:t>
            </a:r>
            <a:endParaRPr sz="3200" b="1" i="0" u="none" strike="noStrike" cap="none">
              <a:solidFill>
                <a:srgbClr val="1F8084"/>
              </a:solidFill>
              <a:latin typeface="Times New Roman"/>
              <a:ea typeface="Times New Roman"/>
              <a:cs typeface="Times New Roman"/>
              <a:sym typeface="Times New Roman"/>
            </a:endParaRPr>
          </a:p>
        </p:txBody>
      </p:sp>
      <p:sp>
        <p:nvSpPr>
          <p:cNvPr id="644" name="Google Shape;644;p66"/>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5145F5F-8A66-6474-D97A-D29686CBE9A2}"/>
              </a:ext>
            </a:extLst>
          </p:cNvPr>
          <p:cNvPicPr>
            <a:picLocks noChangeAspect="1"/>
          </p:cNvPicPr>
          <p:nvPr/>
        </p:nvPicPr>
        <p:blipFill rotWithShape="1">
          <a:blip r:embed="rId3"/>
          <a:srcRect l="1451" t="19067" r="5726" b="20001"/>
          <a:stretch/>
        </p:blipFill>
        <p:spPr>
          <a:xfrm>
            <a:off x="353961" y="1130709"/>
            <a:ext cx="11316929" cy="5004620"/>
          </a:xfrm>
          <a:prstGeom prst="rect">
            <a:avLst/>
          </a:prstGeom>
        </p:spPr>
      </p:pic>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67"/>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6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9103931-46D0-F43B-A638-E896FD644689}"/>
              </a:ext>
            </a:extLst>
          </p:cNvPr>
          <p:cNvPicPr>
            <a:picLocks noChangeAspect="1"/>
          </p:cNvPicPr>
          <p:nvPr/>
        </p:nvPicPr>
        <p:blipFill rotWithShape="1">
          <a:blip r:embed="rId3"/>
          <a:srcRect l="2338" t="9724" r="3065" b="11495"/>
          <a:stretch/>
        </p:blipFill>
        <p:spPr>
          <a:xfrm>
            <a:off x="285134" y="450064"/>
            <a:ext cx="11533239" cy="5783588"/>
          </a:xfrm>
          <a:prstGeom prst="rect">
            <a:avLst/>
          </a:prstGeom>
        </p:spPr>
      </p:pic>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8"/>
          <p:cNvSpPr txBox="1"/>
          <p:nvPr/>
        </p:nvSpPr>
        <p:spPr>
          <a:xfrm>
            <a:off x="2120125" y="203496"/>
            <a:ext cx="7670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1F8084"/>
                </a:solidFill>
                <a:latin typeface="Times New Roman"/>
                <a:ea typeface="Times New Roman"/>
                <a:cs typeface="Times New Roman"/>
                <a:sym typeface="Times New Roman"/>
              </a:rPr>
              <a:t>CONTACT US</a:t>
            </a:r>
            <a:endParaRPr sz="3200" b="1" i="0" u="none" strike="noStrike" cap="none">
              <a:solidFill>
                <a:srgbClr val="1F8084"/>
              </a:solidFill>
              <a:latin typeface="Times New Roman"/>
              <a:ea typeface="Times New Roman"/>
              <a:cs typeface="Times New Roman"/>
              <a:sym typeface="Times New Roman"/>
            </a:endParaRPr>
          </a:p>
        </p:txBody>
      </p:sp>
      <p:sp>
        <p:nvSpPr>
          <p:cNvPr id="659" name="Google Shape;659;p68"/>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6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3F66665-D9E5-C0F3-051B-1C473D7CA579}"/>
              </a:ext>
            </a:extLst>
          </p:cNvPr>
          <p:cNvPicPr>
            <a:picLocks noChangeAspect="1"/>
          </p:cNvPicPr>
          <p:nvPr/>
        </p:nvPicPr>
        <p:blipFill>
          <a:blip r:embed="rId3"/>
          <a:stretch>
            <a:fillRect/>
          </a:stretch>
        </p:blipFill>
        <p:spPr>
          <a:xfrm>
            <a:off x="334297" y="924232"/>
            <a:ext cx="11484078" cy="5348750"/>
          </a:xfrm>
          <a:prstGeom prst="rect">
            <a:avLst/>
          </a:prstGeom>
        </p:spPr>
      </p:pic>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9"/>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6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98" name="Picture 2" descr="Thank You Slide 01 PowerPoint Template">
            <a:extLst>
              <a:ext uri="{FF2B5EF4-FFF2-40B4-BE49-F238E27FC236}">
                <a16:creationId xmlns:a16="http://schemas.microsoft.com/office/drawing/2014/main" id="{DC23B5AF-9715-FEB0-DD23-1BFCE94C9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013" y="685800"/>
            <a:ext cx="9370141" cy="5056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p:nvPr/>
        </p:nvSpPr>
        <p:spPr>
          <a:xfrm>
            <a:off x="4348695" y="235775"/>
            <a:ext cx="4071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1F8084"/>
                </a:solidFill>
                <a:latin typeface="Times New Roman"/>
                <a:ea typeface="Times New Roman"/>
                <a:cs typeface="Times New Roman"/>
                <a:sym typeface="Times New Roman"/>
              </a:rPr>
              <a:t>DEPENDENCIES </a:t>
            </a:r>
            <a:endParaRPr sz="3200" b="0" i="0" u="none" strike="noStrike" cap="none" dirty="0">
              <a:solidFill>
                <a:srgbClr val="1F8084"/>
              </a:solidFill>
              <a:latin typeface="Calibri"/>
              <a:ea typeface="Calibri"/>
              <a:cs typeface="Calibri"/>
              <a:sym typeface="Calibri"/>
            </a:endParaRPr>
          </a:p>
        </p:txBody>
      </p:sp>
      <p:sp>
        <p:nvSpPr>
          <p:cNvPr id="202" name="Google Shape;202;p18"/>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8"/>
          <p:cNvSpPr txBox="1"/>
          <p:nvPr/>
        </p:nvSpPr>
        <p:spPr>
          <a:xfrm>
            <a:off x="1310850" y="1612450"/>
            <a:ext cx="7994400" cy="39378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chemeClr val="dk1"/>
              </a:buClr>
              <a:buSzPts val="2600"/>
              <a:buFont typeface="Times New Roman"/>
              <a:buChar char="●"/>
            </a:pPr>
            <a:r>
              <a:rPr lang="en-US" sz="3600" b="0" i="0" u="none" strike="noStrike" cap="none" dirty="0">
                <a:solidFill>
                  <a:schemeClr val="dk1"/>
                </a:solidFill>
                <a:latin typeface="Times New Roman"/>
                <a:ea typeface="Times New Roman"/>
                <a:cs typeface="Times New Roman"/>
                <a:sym typeface="Times New Roman"/>
              </a:rPr>
              <a:t>Spring-Boot Dev Tools</a:t>
            </a:r>
            <a:endParaRPr sz="3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3600" b="0" i="0" u="none" strike="noStrike" cap="none" dirty="0">
                <a:solidFill>
                  <a:schemeClr val="dk1"/>
                </a:solidFill>
                <a:latin typeface="Times New Roman"/>
                <a:ea typeface="Times New Roman"/>
                <a:cs typeface="Times New Roman"/>
                <a:sym typeface="Times New Roman"/>
              </a:rPr>
              <a:t>My SQL-Connector  </a:t>
            </a:r>
            <a:endParaRPr sz="3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3600" b="0" i="0" u="none" strike="noStrike" cap="none" dirty="0">
                <a:solidFill>
                  <a:schemeClr val="dk1"/>
                </a:solidFill>
                <a:latin typeface="Times New Roman"/>
                <a:ea typeface="Times New Roman"/>
                <a:cs typeface="Times New Roman"/>
                <a:sym typeface="Times New Roman"/>
              </a:rPr>
              <a:t>Spring-Boot Data JPA</a:t>
            </a:r>
            <a:endParaRPr sz="3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3600" b="0" i="0" u="none" strike="noStrike" cap="none" dirty="0">
                <a:solidFill>
                  <a:schemeClr val="dk1"/>
                </a:solidFill>
                <a:latin typeface="Times New Roman"/>
                <a:ea typeface="Times New Roman"/>
                <a:cs typeface="Times New Roman"/>
                <a:sym typeface="Times New Roman"/>
              </a:rPr>
              <a:t>Spring-Web</a:t>
            </a:r>
            <a:endParaRPr sz="36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19"/>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9"/>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1" name="Google Shape;211;p19"/>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pic>
        <p:nvPicPr>
          <p:cNvPr id="212" name="Google Shape;212;p19"/>
          <p:cNvPicPr preferRelativeResize="0"/>
          <p:nvPr/>
        </p:nvPicPr>
        <p:blipFill rotWithShape="1">
          <a:blip r:embed="rId3">
            <a:alphaModFix/>
          </a:blip>
          <a:srcRect l="1164" t="8386" r="938" b="6454"/>
          <a:stretch/>
        </p:blipFill>
        <p:spPr>
          <a:xfrm>
            <a:off x="504775" y="1681687"/>
            <a:ext cx="11060025" cy="3488275"/>
          </a:xfrm>
          <a:prstGeom prst="rect">
            <a:avLst/>
          </a:prstGeom>
          <a:noFill/>
          <a:ln>
            <a:noFill/>
          </a:ln>
        </p:spPr>
      </p:pic>
      <p:sp>
        <p:nvSpPr>
          <p:cNvPr id="213" name="Google Shape;213;p19"/>
          <p:cNvSpPr/>
          <p:nvPr/>
        </p:nvSpPr>
        <p:spPr>
          <a:xfrm>
            <a:off x="1500" y="6466875"/>
            <a:ext cx="12189000" cy="391200"/>
          </a:xfrm>
          <a:prstGeom prst="rect">
            <a:avLst/>
          </a:prstGeom>
          <a:solidFill>
            <a:srgbClr val="1F80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9"/>
          <p:cNvSpPr/>
          <p:nvPr/>
        </p:nvSpPr>
        <p:spPr>
          <a:xfrm>
            <a:off x="0"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9"/>
          <p:cNvSpPr txBox="1"/>
          <p:nvPr/>
        </p:nvSpPr>
        <p:spPr>
          <a:xfrm>
            <a:off x="1567026" y="441325"/>
            <a:ext cx="11187000" cy="8325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chemeClr val="dk1"/>
              </a:buClr>
              <a:buSzPts val="3600"/>
              <a:buFont typeface="Arial"/>
              <a:buNone/>
            </a:pPr>
            <a:r>
              <a:rPr lang="en-US" sz="3600" b="1" i="0" u="none" strike="noStrike" cap="none">
                <a:solidFill>
                  <a:srgbClr val="1F8084"/>
                </a:solidFill>
                <a:latin typeface="Times New Roman"/>
                <a:ea typeface="Times New Roman"/>
                <a:cs typeface="Times New Roman"/>
                <a:sym typeface="Times New Roman"/>
              </a:rPr>
              <a:t>WEB APPLICATION BLOCK DIAGRAM</a:t>
            </a:r>
            <a:endParaRPr sz="3600" b="0" i="0" u="none" strike="noStrike" cap="none">
              <a:solidFill>
                <a:srgbClr val="1F8084"/>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0" descr="Schema EER"/>
          <p:cNvPicPr preferRelativeResize="0"/>
          <p:nvPr/>
        </p:nvPicPr>
        <p:blipFill rotWithShape="1">
          <a:blip r:embed="rId3">
            <a:alphaModFix/>
          </a:blip>
          <a:srcRect/>
          <a:stretch/>
        </p:blipFill>
        <p:spPr>
          <a:xfrm>
            <a:off x="679450" y="1091975"/>
            <a:ext cx="10105725" cy="4847300"/>
          </a:xfrm>
          <a:prstGeom prst="rect">
            <a:avLst/>
          </a:prstGeom>
          <a:noFill/>
          <a:ln>
            <a:noFill/>
          </a:ln>
        </p:spPr>
      </p:pic>
      <p:sp>
        <p:nvSpPr>
          <p:cNvPr id="222" name="Google Shape;222;p20"/>
          <p:cNvSpPr txBox="1"/>
          <p:nvPr/>
        </p:nvSpPr>
        <p:spPr>
          <a:xfrm>
            <a:off x="4528277" y="336600"/>
            <a:ext cx="3984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a:solidFill>
                  <a:srgbClr val="1F8084"/>
                </a:solidFill>
                <a:latin typeface="Times New Roman"/>
                <a:ea typeface="Times New Roman"/>
                <a:cs typeface="Times New Roman"/>
                <a:sym typeface="Times New Roman"/>
              </a:rPr>
              <a:t>ER DIAGRAM</a:t>
            </a:r>
            <a:endParaRPr sz="3600" b="0" i="0" u="none" strike="noStrike" cap="none">
              <a:solidFill>
                <a:srgbClr val="1F8084"/>
              </a:solidFill>
              <a:latin typeface="Times New Roman"/>
              <a:ea typeface="Times New Roman"/>
              <a:cs typeface="Times New Roman"/>
              <a:sym typeface="Times New Roman"/>
            </a:endParaRPr>
          </a:p>
        </p:txBody>
      </p:sp>
      <p:sp>
        <p:nvSpPr>
          <p:cNvPr id="223" name="Google Shape;223;p20"/>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2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1"/>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 name="Google Shape;231;p2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33" name="Google Shape;233;p21"/>
          <p:cNvSpPr txBox="1"/>
          <p:nvPr/>
        </p:nvSpPr>
        <p:spPr>
          <a:xfrm>
            <a:off x="3349475" y="177074"/>
            <a:ext cx="6575100" cy="961500"/>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l" rtl="0">
              <a:lnSpc>
                <a:spcPct val="85000"/>
              </a:lnSpc>
              <a:spcBef>
                <a:spcPts val="0"/>
              </a:spcBef>
              <a:spcAft>
                <a:spcPts val="0"/>
              </a:spcAft>
              <a:buClr>
                <a:srgbClr val="000000"/>
              </a:buClr>
              <a:buSzPct val="100000"/>
              <a:buFont typeface="Arial"/>
              <a:buNone/>
            </a:pPr>
            <a:r>
              <a:rPr lang="en-US" sz="4800" b="1" i="0" u="none" strike="noStrike" cap="none">
                <a:solidFill>
                  <a:srgbClr val="1F8084"/>
                </a:solidFill>
                <a:latin typeface="Times New Roman"/>
                <a:ea typeface="Times New Roman"/>
                <a:cs typeface="Times New Roman"/>
                <a:sym typeface="Times New Roman"/>
              </a:rPr>
              <a:t>MODULES IN BACKEND </a:t>
            </a:r>
            <a:endParaRPr sz="4800" b="0" i="0" u="none" strike="noStrike" cap="none">
              <a:solidFill>
                <a:srgbClr val="1F8084"/>
              </a:solidFill>
              <a:latin typeface="Times New Roman"/>
              <a:ea typeface="Times New Roman"/>
              <a:cs typeface="Times New Roman"/>
              <a:sym typeface="Times New Roman"/>
            </a:endParaRPr>
          </a:p>
        </p:txBody>
      </p:sp>
      <p:sp>
        <p:nvSpPr>
          <p:cNvPr id="234" name="Google Shape;234;p21"/>
          <p:cNvSpPr txBox="1"/>
          <p:nvPr/>
        </p:nvSpPr>
        <p:spPr>
          <a:xfrm>
            <a:off x="7384026" y="1737837"/>
            <a:ext cx="4463845" cy="3925541"/>
          </a:xfrm>
          <a:prstGeom prst="rect">
            <a:avLst/>
          </a:prstGeom>
          <a:noFill/>
          <a:ln>
            <a:noFill/>
          </a:ln>
        </p:spPr>
        <p:txBody>
          <a:bodyPr spcFirstLastPara="1" wrap="square" lIns="0" tIns="45700" rIns="0" bIns="45700" anchor="t" anchorCtr="0">
            <a:noAutofit/>
          </a:bodyPr>
          <a:lstStyle/>
          <a:p>
            <a:pPr marL="457200" marR="0" lvl="0" indent="-393700" algn="l" rtl="0">
              <a:lnSpc>
                <a:spcPct val="90000"/>
              </a:lnSpc>
              <a:spcBef>
                <a:spcPts val="0"/>
              </a:spcBef>
              <a:spcAft>
                <a:spcPts val="0"/>
              </a:spcAft>
              <a:buClr>
                <a:schemeClr val="dk1"/>
              </a:buClr>
              <a:buSzPts val="2600"/>
              <a:buFont typeface="Times New Roman"/>
              <a:buChar char="●"/>
            </a:pPr>
            <a:r>
              <a:rPr lang="en-US" sz="2600" dirty="0">
                <a:solidFill>
                  <a:schemeClr val="dk1"/>
                </a:solidFill>
                <a:latin typeface="Times New Roman"/>
                <a:ea typeface="Times New Roman"/>
                <a:cs typeface="Times New Roman"/>
                <a:sym typeface="Times New Roman"/>
              </a:rPr>
              <a:t>POJO</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Controller</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dirty="0">
                <a:solidFill>
                  <a:schemeClr val="dk1"/>
                </a:solidFill>
                <a:latin typeface="Times New Roman"/>
                <a:ea typeface="Times New Roman"/>
                <a:cs typeface="Times New Roman"/>
                <a:sym typeface="Times New Roman"/>
              </a:rPr>
              <a:t>Repo</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Service</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Service Implementation (</a:t>
            </a:r>
            <a:r>
              <a:rPr lang="en-US" sz="2600" b="0" i="0" u="none" strike="noStrike" cap="none" dirty="0" err="1">
                <a:solidFill>
                  <a:schemeClr val="dk1"/>
                </a:solidFill>
                <a:latin typeface="Times New Roman"/>
                <a:ea typeface="Times New Roman"/>
                <a:cs typeface="Times New Roman"/>
                <a:sym typeface="Times New Roman"/>
              </a:rPr>
              <a:t>ServiceImpl</a:t>
            </a:r>
            <a:r>
              <a:rPr lang="en-US" sz="2600" b="0" i="0" u="none" strike="noStrike" cap="none" dirty="0">
                <a:solidFill>
                  <a:schemeClr val="dk1"/>
                </a:solidFill>
                <a:latin typeface="Times New Roman"/>
                <a:ea typeface="Times New Roman"/>
                <a:cs typeface="Times New Roman"/>
                <a:sym typeface="Times New Roman"/>
              </a:rPr>
              <a:t>)</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Util</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Test Modules</a:t>
            </a:r>
            <a:endParaRPr sz="2600" b="0" i="0" u="none" strike="noStrike" cap="none" dirty="0">
              <a:solidFill>
                <a:schemeClr val="dk1"/>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sp>
        <p:nvSpPr>
          <p:cNvPr id="235" name="Google Shape;235;p21"/>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1"/>
          <p:cNvSpPr/>
          <p:nvPr/>
        </p:nvSpPr>
        <p:spPr>
          <a:xfrm>
            <a:off x="1" y="6400800"/>
            <a:ext cx="12192000" cy="4572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Top 25 Back-End Web Development Tools">
            <a:extLst>
              <a:ext uri="{FF2B5EF4-FFF2-40B4-BE49-F238E27FC236}">
                <a16:creationId xmlns:a16="http://schemas.microsoft.com/office/drawing/2014/main" id="{72EBFFAA-A7D8-FDC0-0EA8-718FBF68E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058" y="1745466"/>
            <a:ext cx="5751871" cy="4031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405</TotalTime>
  <Words>2237</Words>
  <Application>Microsoft Office PowerPoint</Application>
  <PresentationFormat>Widescreen</PresentationFormat>
  <Paragraphs>288</Paragraphs>
  <Slides>57</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Courier New</vt:lpstr>
      <vt:lpstr>Gill Sans MT</vt:lpstr>
      <vt:lpstr>Noto Sans Symbols</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Devyani Sarode</dc:creator>
  <cp:lastModifiedBy>Debashis Khilar</cp:lastModifiedBy>
  <cp:revision>12</cp:revision>
  <dcterms:modified xsi:type="dcterms:W3CDTF">2024-01-24T10:12:15Z</dcterms:modified>
</cp:coreProperties>
</file>